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04" r:id="rId3"/>
    <p:sldId id="310" r:id="rId4"/>
    <p:sldId id="311" r:id="rId5"/>
    <p:sldId id="309" r:id="rId6"/>
    <p:sldId id="296" r:id="rId7"/>
    <p:sldId id="297" r:id="rId8"/>
    <p:sldId id="258" r:id="rId9"/>
    <p:sldId id="259" r:id="rId10"/>
    <p:sldId id="260" r:id="rId11"/>
    <p:sldId id="261" r:id="rId12"/>
    <p:sldId id="262" r:id="rId13"/>
    <p:sldId id="263" r:id="rId14"/>
    <p:sldId id="271" r:id="rId15"/>
    <p:sldId id="264" r:id="rId16"/>
    <p:sldId id="265" r:id="rId17"/>
    <p:sldId id="266" r:id="rId18"/>
    <p:sldId id="267" r:id="rId19"/>
    <p:sldId id="312" r:id="rId20"/>
    <p:sldId id="268" r:id="rId21"/>
    <p:sldId id="313" r:id="rId22"/>
    <p:sldId id="272" r:id="rId23"/>
    <p:sldId id="273" r:id="rId24"/>
    <p:sldId id="314" r:id="rId25"/>
    <p:sldId id="274" r:id="rId26"/>
    <p:sldId id="315" r:id="rId27"/>
    <p:sldId id="276" r:id="rId28"/>
    <p:sldId id="316" r:id="rId29"/>
    <p:sldId id="277" r:id="rId30"/>
    <p:sldId id="317" r:id="rId31"/>
    <p:sldId id="278" r:id="rId32"/>
    <p:sldId id="318" r:id="rId33"/>
    <p:sldId id="279" r:id="rId34"/>
    <p:sldId id="319" r:id="rId35"/>
    <p:sldId id="269" r:id="rId36"/>
    <p:sldId id="320" r:id="rId37"/>
    <p:sldId id="325" r:id="rId38"/>
    <p:sldId id="280" r:id="rId39"/>
    <p:sldId id="281" r:id="rId40"/>
    <p:sldId id="326" r:id="rId41"/>
    <p:sldId id="321" r:id="rId42"/>
    <p:sldId id="282" r:id="rId43"/>
    <p:sldId id="283" r:id="rId44"/>
    <p:sldId id="324" r:id="rId45"/>
    <p:sldId id="284" r:id="rId46"/>
    <p:sldId id="323" r:id="rId47"/>
    <p:sldId id="285" r:id="rId48"/>
    <p:sldId id="322" r:id="rId49"/>
    <p:sldId id="286" r:id="rId50"/>
    <p:sldId id="287" r:id="rId51"/>
    <p:sldId id="29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B56E12-7E25-4445-892D-4D750554BBBE}" type="slidenum">
              <a:rPr lang="hu-HU" altLang="hu-HU"/>
              <a:pPr/>
              <a:t>14</a:t>
            </a:fld>
            <a:endParaRPr lang="hu-HU" altLang="hu-H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3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Research </a:t>
            </a:r>
            <a:r>
              <a:rPr lang="en-GB" sz="3600" dirty="0"/>
              <a:t>at Doctoral School on Safety and Security Sciences, </a:t>
            </a:r>
            <a:r>
              <a:rPr lang="en-GB" sz="3600" dirty="0" smtClean="0"/>
              <a:t>OE</a:t>
            </a:r>
            <a:endParaRPr lang="bs-Latn-B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3200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err="1"/>
              <a:t>Prof.</a:t>
            </a:r>
            <a:r>
              <a:rPr lang="en-GB" sz="2000" dirty="0"/>
              <a:t> </a:t>
            </a:r>
            <a:r>
              <a:rPr lang="en-GB" sz="2000" dirty="0" smtClean="0"/>
              <a:t>L. </a:t>
            </a:r>
            <a:r>
              <a:rPr lang="en-GB" sz="2000" dirty="0" err="1"/>
              <a:t>Cveticanin</a:t>
            </a:r>
            <a:endParaRPr lang="sr-Latn-BA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Doctoral School of Safety and Security Sciences 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Obuda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University</a:t>
            </a:r>
            <a:endParaRPr lang="bs-Latn-BA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Budapest, 24</a:t>
            </a:r>
            <a:r>
              <a:rPr lang="en-US" sz="18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May 2017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2" name="Picture 10" descr="oe_cimer_szines_print_res"/>
          <p:cNvPicPr>
            <a:picLocks noChangeAspect="1" noChangeArrowheads="1"/>
          </p:cNvPicPr>
          <p:nvPr/>
        </p:nvPicPr>
        <p:blipFill>
          <a:blip r:embed="rId5" cstate="print"/>
          <a:srcRect t="635"/>
          <a:stretch>
            <a:fillRect/>
          </a:stretch>
        </p:blipFill>
        <p:spPr bwMode="auto">
          <a:xfrm>
            <a:off x="1189038" y="4260850"/>
            <a:ext cx="79216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923536"/>
              </p:ext>
            </p:extLst>
          </p:nvPr>
        </p:nvGraphicFramePr>
        <p:xfrm>
          <a:off x="6370638" y="4770438"/>
          <a:ext cx="7921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PhotoPaint.Image.8" r:id="rId6" imgW="1801067" imgH="1920244" progId="">
                  <p:embed/>
                </p:oleObj>
              </mc:Choice>
              <mc:Fallback>
                <p:oleObj name="CorelPhotoPaint.Image.8" r:id="rId6" imgW="1801067" imgH="19202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4770438"/>
                        <a:ext cx="79216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Reports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in written form and oral presentation</a:t>
            </a:r>
          </a:p>
          <a:p>
            <a:endParaRPr lang="en-US" b="1" i="1" dirty="0"/>
          </a:p>
          <a:p>
            <a:r>
              <a:rPr lang="hu-HU" b="1" i="1" dirty="0"/>
              <a:t> </a:t>
            </a:r>
            <a:r>
              <a:rPr lang="hu-HU" dirty="0"/>
              <a:t>At the end of every semester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1-4:		8 credits/sem.		</a:t>
            </a:r>
            <a:r>
              <a:rPr lang="el-GR" dirty="0"/>
              <a:t>Σ</a:t>
            </a:r>
            <a:r>
              <a:rPr lang="en-US" dirty="0"/>
              <a:t> = 32</a:t>
            </a:r>
          </a:p>
          <a:p>
            <a:endParaRPr lang="en-US" dirty="0"/>
          </a:p>
          <a:p>
            <a:r>
              <a:rPr lang="en-US" dirty="0"/>
              <a:t>5-8:		15 credits/sem.	</a:t>
            </a:r>
            <a:r>
              <a:rPr lang="el-GR" dirty="0"/>
              <a:t>Σ</a:t>
            </a:r>
            <a:r>
              <a:rPr lang="en-US" dirty="0"/>
              <a:t> = 60</a:t>
            </a:r>
          </a:p>
          <a:p>
            <a:endParaRPr lang="en-US" dirty="0"/>
          </a:p>
          <a:p>
            <a:pPr algn="ctr"/>
            <a:r>
              <a:rPr lang="en-US" b="1" dirty="0"/>
              <a:t>Σ = 92 credits</a:t>
            </a:r>
            <a:endParaRPr lang="sr-Latn-CS" b="1" dirty="0"/>
          </a:p>
          <a:p>
            <a:endParaRPr lang="bs-Latn-B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19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Publications </a:t>
            </a:r>
            <a:b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Minimum 75 credits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sz="6000" dirty="0" smtClean="0"/>
          </a:p>
          <a:p>
            <a:r>
              <a:rPr lang="hu-HU" sz="6000" dirty="0"/>
              <a:t>		</a:t>
            </a:r>
            <a:r>
              <a:rPr lang="en-US" sz="6000" dirty="0" smtClean="0"/>
              <a:t>	</a:t>
            </a:r>
            <a:r>
              <a:rPr lang="hu-HU" dirty="0" smtClean="0"/>
              <a:t>Published </a:t>
            </a:r>
            <a:r>
              <a:rPr lang="hu-HU" dirty="0"/>
              <a:t>abroad	Domestic publication	 In Hungarian</a:t>
            </a:r>
            <a:endParaRPr lang="sr-Latn-CS" dirty="0"/>
          </a:p>
          <a:p>
            <a:r>
              <a:rPr lang="hu-HU" dirty="0"/>
              <a:t>			on foreign language	on foreign language	language</a:t>
            </a:r>
            <a:endParaRPr lang="sr-Latn-CS" dirty="0"/>
          </a:p>
          <a:p>
            <a:r>
              <a:rPr lang="hu-HU" dirty="0"/>
              <a:t>Book			</a:t>
            </a:r>
            <a:r>
              <a:rPr lang="en-US" dirty="0" smtClean="0"/>
              <a:t>	</a:t>
            </a:r>
            <a:r>
              <a:rPr lang="hu-HU" dirty="0" smtClean="0"/>
              <a:t>100</a:t>
            </a:r>
            <a:r>
              <a:rPr lang="hu-HU" dirty="0"/>
              <a:t>		</a:t>
            </a:r>
            <a:r>
              <a:rPr lang="hu-HU" dirty="0" smtClean="0"/>
              <a:t>80</a:t>
            </a:r>
            <a:r>
              <a:rPr lang="hu-HU" dirty="0"/>
              <a:t>	</a:t>
            </a:r>
            <a:r>
              <a:rPr lang="en-US" dirty="0" smtClean="0"/>
              <a:t>	</a:t>
            </a:r>
            <a:r>
              <a:rPr lang="hu-HU" dirty="0" smtClean="0"/>
              <a:t>40</a:t>
            </a:r>
            <a:endParaRPr lang="sr-Latn-CS" dirty="0"/>
          </a:p>
          <a:p>
            <a:r>
              <a:rPr lang="hu-HU" dirty="0"/>
              <a:t>Book Chapter (for each 20 pages	</a:t>
            </a:r>
            <a:r>
              <a:rPr lang="en-US" dirty="0" smtClean="0"/>
              <a:t>	</a:t>
            </a:r>
            <a:r>
              <a:rPr lang="hu-HU" dirty="0" smtClean="0"/>
              <a:t>12</a:t>
            </a:r>
            <a:r>
              <a:rPr lang="hu-HU" dirty="0"/>
              <a:t>		</a:t>
            </a:r>
            <a:r>
              <a:rPr lang="hu-HU" dirty="0" smtClean="0"/>
              <a:t>8</a:t>
            </a:r>
            <a:r>
              <a:rPr lang="hu-HU" dirty="0"/>
              <a:t>		4</a:t>
            </a:r>
            <a:endParaRPr lang="sr-Latn-CS" dirty="0"/>
          </a:p>
          <a:p>
            <a:r>
              <a:rPr lang="hu-HU" dirty="0"/>
              <a:t>Publication in journal with impact factor	24		</a:t>
            </a:r>
            <a:r>
              <a:rPr lang="hu-HU" dirty="0" smtClean="0"/>
              <a:t>24</a:t>
            </a:r>
            <a:r>
              <a:rPr lang="hu-HU" dirty="0"/>
              <a:t>		24</a:t>
            </a:r>
            <a:endParaRPr lang="sr-Latn-CS" dirty="0"/>
          </a:p>
          <a:p>
            <a:r>
              <a:rPr lang="hu-HU" dirty="0"/>
              <a:t>Publication in journal with review	</a:t>
            </a:r>
            <a:r>
              <a:rPr lang="en-US" dirty="0" smtClean="0"/>
              <a:t>	</a:t>
            </a:r>
            <a:r>
              <a:rPr lang="hu-HU" dirty="0" smtClean="0"/>
              <a:t>16</a:t>
            </a:r>
            <a:r>
              <a:rPr lang="hu-HU" dirty="0"/>
              <a:t>		</a:t>
            </a:r>
            <a:r>
              <a:rPr lang="hu-HU" dirty="0" smtClean="0"/>
              <a:t>12</a:t>
            </a:r>
            <a:r>
              <a:rPr lang="en-US" dirty="0" smtClean="0"/>
              <a:t>	</a:t>
            </a:r>
            <a:r>
              <a:rPr lang="hu-HU" dirty="0"/>
              <a:t>	</a:t>
            </a:r>
            <a:r>
              <a:rPr lang="hu-HU" dirty="0" smtClean="0"/>
              <a:t>8</a:t>
            </a:r>
            <a:endParaRPr lang="sr-Latn-CS" dirty="0"/>
          </a:p>
          <a:p>
            <a:r>
              <a:rPr lang="hu-HU" dirty="0"/>
              <a:t>Publication in journal without review	12		</a:t>
            </a:r>
            <a:r>
              <a:rPr lang="hu-HU" dirty="0" smtClean="0"/>
              <a:t>8</a:t>
            </a:r>
            <a:r>
              <a:rPr lang="hu-HU" dirty="0"/>
              <a:t>		4</a:t>
            </a:r>
            <a:endParaRPr lang="sr-Latn-CS" dirty="0"/>
          </a:p>
          <a:p>
            <a:r>
              <a:rPr lang="hu-HU" dirty="0"/>
              <a:t>Editor of journal with review	</a:t>
            </a:r>
            <a:r>
              <a:rPr lang="en-US" dirty="0" smtClean="0"/>
              <a:t>	</a:t>
            </a:r>
            <a:r>
              <a:rPr lang="hu-HU" dirty="0" smtClean="0"/>
              <a:t>12</a:t>
            </a:r>
            <a:r>
              <a:rPr lang="hu-HU" dirty="0"/>
              <a:t>		</a:t>
            </a:r>
            <a:r>
              <a:rPr lang="hu-HU" dirty="0" smtClean="0"/>
              <a:t>8</a:t>
            </a:r>
            <a:r>
              <a:rPr lang="hu-HU" dirty="0"/>
              <a:t>		4</a:t>
            </a:r>
            <a:endParaRPr lang="sr-Latn-CS" dirty="0"/>
          </a:p>
          <a:p>
            <a:r>
              <a:rPr lang="hu-HU" dirty="0"/>
              <a:t>Editor of journal without review	</a:t>
            </a:r>
            <a:r>
              <a:rPr lang="en-US" dirty="0"/>
              <a:t>	</a:t>
            </a:r>
            <a:r>
              <a:rPr lang="hu-HU" dirty="0" smtClean="0"/>
              <a:t>6</a:t>
            </a:r>
            <a:r>
              <a:rPr lang="hu-HU" dirty="0"/>
              <a:t>		</a:t>
            </a:r>
            <a:r>
              <a:rPr lang="hu-HU" dirty="0" smtClean="0"/>
              <a:t>4</a:t>
            </a:r>
            <a:r>
              <a:rPr lang="hu-HU" dirty="0"/>
              <a:t>		2</a:t>
            </a:r>
            <a:endParaRPr lang="sr-Latn-CS" dirty="0"/>
          </a:p>
          <a:p>
            <a:r>
              <a:rPr lang="hu-HU" dirty="0"/>
              <a:t>Proceeding with review		16	</a:t>
            </a:r>
            <a:r>
              <a:rPr lang="en-US" dirty="0" smtClean="0"/>
              <a:t>	</a:t>
            </a:r>
            <a:r>
              <a:rPr lang="hu-HU" dirty="0" smtClean="0"/>
              <a:t>12</a:t>
            </a:r>
            <a:r>
              <a:rPr lang="hu-HU" dirty="0"/>
              <a:t>		4</a:t>
            </a:r>
            <a:endParaRPr lang="sr-Latn-CS" dirty="0"/>
          </a:p>
          <a:p>
            <a:r>
              <a:rPr lang="hu-HU" dirty="0"/>
              <a:t>Proceeding witout review		8		</a:t>
            </a:r>
            <a:r>
              <a:rPr lang="hu-HU" dirty="0" smtClean="0"/>
              <a:t>8</a:t>
            </a:r>
            <a:r>
              <a:rPr lang="hu-HU" dirty="0"/>
              <a:t>		2</a:t>
            </a:r>
            <a:endParaRPr lang="sr-Latn-CS" dirty="0"/>
          </a:p>
          <a:p>
            <a:r>
              <a:rPr lang="hu-HU" dirty="0"/>
              <a:t>Conference poster		</a:t>
            </a:r>
            <a:r>
              <a:rPr lang="en-US" dirty="0" smtClean="0"/>
              <a:t>	</a:t>
            </a:r>
            <a:r>
              <a:rPr lang="hu-HU" dirty="0" smtClean="0"/>
              <a:t>8</a:t>
            </a:r>
            <a:r>
              <a:rPr lang="hu-HU" dirty="0"/>
              <a:t>		</a:t>
            </a:r>
            <a:r>
              <a:rPr lang="hu-HU" dirty="0" smtClean="0"/>
              <a:t>4</a:t>
            </a:r>
            <a:r>
              <a:rPr lang="hu-HU" dirty="0"/>
              <a:t>		4</a:t>
            </a:r>
            <a:endParaRPr lang="sr-Latn-CS" dirty="0"/>
          </a:p>
          <a:p>
            <a:r>
              <a:rPr lang="hu-HU" dirty="0"/>
              <a:t>Conference presentation		8		</a:t>
            </a:r>
            <a:r>
              <a:rPr lang="hu-HU" dirty="0" smtClean="0"/>
              <a:t>4</a:t>
            </a:r>
            <a:r>
              <a:rPr lang="hu-HU" dirty="0"/>
              <a:t>		4</a:t>
            </a:r>
            <a:endParaRPr lang="en-US" b="1" i="1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Activity in</a:t>
            </a:r>
            <a:b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Research Project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u-HU" b="1" i="1" dirty="0"/>
              <a:t>6-10 credits/project</a:t>
            </a:r>
            <a:endParaRPr lang="en-US" b="1" i="1" dirty="0"/>
          </a:p>
          <a:p>
            <a:pPr algn="ctr"/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Teaching activity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hu-HU" dirty="0"/>
              <a:t>2 credits</a:t>
            </a:r>
            <a:r>
              <a:rPr lang="en-US" dirty="0"/>
              <a:t>/1 lecture for week</a:t>
            </a:r>
          </a:p>
          <a:p>
            <a:pPr algn="ctr">
              <a:spcBef>
                <a:spcPct val="50000"/>
              </a:spcBef>
            </a:pPr>
            <a:endParaRPr lang="en-US" b="1" i="1" dirty="0"/>
          </a:p>
          <a:p>
            <a:pPr algn="ctr">
              <a:spcBef>
                <a:spcPct val="50000"/>
              </a:spcBef>
            </a:pPr>
            <a:r>
              <a:rPr lang="en-US" b="1" i="1" dirty="0"/>
              <a:t>Maximal number of lectures: 30</a:t>
            </a:r>
          </a:p>
          <a:p>
            <a:pPr algn="ctr">
              <a:spcBef>
                <a:spcPct val="50000"/>
              </a:spcBef>
            </a:pPr>
            <a:endParaRPr lang="en-US" b="1" i="1" dirty="0"/>
          </a:p>
          <a:p>
            <a:pPr algn="ctr">
              <a:spcBef>
                <a:spcPct val="50000"/>
              </a:spcBef>
            </a:pPr>
            <a:r>
              <a:rPr lang="el-GR" b="1" i="1" dirty="0"/>
              <a:t>Σ</a:t>
            </a:r>
            <a:r>
              <a:rPr lang="hu-HU" b="1" i="1" dirty="0"/>
              <a:t>max </a:t>
            </a:r>
            <a:r>
              <a:rPr lang="en-US" b="1" i="1" dirty="0"/>
              <a:t>= </a:t>
            </a:r>
            <a:r>
              <a:rPr lang="hu-HU" b="1" i="1" dirty="0"/>
              <a:t>60 credits</a:t>
            </a:r>
            <a:endParaRPr lang="hu-HU" altLang="hu-HU" b="1" dirty="0"/>
          </a:p>
          <a:p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828675" y="0"/>
            <a:ext cx="44450" cy="6875463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71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/>
          <p:cNvPicPr>
            <a:picLocks noChangeArrowheads="1"/>
          </p:cNvPicPr>
          <p:nvPr/>
        </p:nvPicPr>
        <p:blipFill>
          <a:blip r:embed="rId3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8280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828675" y="0"/>
            <a:ext cx="44450" cy="6875463"/>
          </a:xfrm>
          <a:prstGeom prst="line">
            <a:avLst/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7" name="Szövegdoboz 9"/>
          <p:cNvSpPr txBox="1">
            <a:spLocks noChangeArrowheads="1"/>
          </p:cNvSpPr>
          <p:nvPr/>
        </p:nvSpPr>
        <p:spPr bwMode="auto">
          <a:xfrm>
            <a:off x="908050" y="82203"/>
            <a:ext cx="8170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000" lvl="3" algn="ctr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Credits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46083" y="1259073"/>
          <a:ext cx="5561965" cy="29415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9330"/>
                <a:gridCol w="271145"/>
                <a:gridCol w="229870"/>
                <a:gridCol w="229870"/>
                <a:gridCol w="229870"/>
                <a:gridCol w="229870"/>
                <a:gridCol w="229870"/>
                <a:gridCol w="306070"/>
                <a:gridCol w="306070"/>
              </a:tblGrid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/>
                      </a:r>
                      <a:br>
                        <a:rPr lang="hu-HU" sz="1200" dirty="0">
                          <a:effectLst/>
                        </a:rPr>
                      </a:br>
                      <a:r>
                        <a:rPr lang="hu-HU" sz="1200" dirty="0">
                          <a:effectLst/>
                        </a:rPr>
                        <a:t>Course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Semester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1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2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3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4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5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6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7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8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Basic course in Safety and Security Sciences-I.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Basic course in Safety and Security Sciences-II.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Basic course in topics of research-I.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Basic course in topics of research-II.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Adopted course-1.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Adopted course -2.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Adopted course-3.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Adopted course -4.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sr-Latn-C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Research presentation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sr-Latn-C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790700" y="2392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7764" y="5085184"/>
            <a:ext cx="553212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i="1" dirty="0" smtClean="0"/>
              <a:t>48+92+75+…=215+…</a:t>
            </a:r>
            <a:r>
              <a:rPr lang="hu-HU" sz="3600" b="1" i="1" dirty="0" smtClean="0"/>
              <a:t> </a:t>
            </a:r>
            <a:r>
              <a:rPr lang="en-US" sz="3600" b="1" i="1" dirty="0" smtClean="0"/>
              <a:t>= 240 </a:t>
            </a:r>
            <a:r>
              <a:rPr lang="hu-HU" sz="3600" b="1" i="1" dirty="0" smtClean="0"/>
              <a:t>credits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1552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Complex Exam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/>
              <a:t>Conditions:</a:t>
            </a:r>
          </a:p>
          <a:p>
            <a:pPr algn="ctr">
              <a:spcBef>
                <a:spcPct val="50000"/>
              </a:spcBef>
            </a:pPr>
            <a:r>
              <a:rPr lang="en-US" sz="3600" b="1" i="1" dirty="0"/>
              <a:t>After the 4. semester</a:t>
            </a:r>
          </a:p>
          <a:p>
            <a:pPr algn="ctr">
              <a:spcBef>
                <a:spcPct val="50000"/>
              </a:spcBef>
            </a:pPr>
            <a:r>
              <a:rPr lang="hu-HU" sz="3600" b="1" i="1" dirty="0"/>
              <a:t>minimum </a:t>
            </a:r>
            <a:r>
              <a:rPr lang="en-US" sz="3600" b="1" i="1" dirty="0"/>
              <a:t>90</a:t>
            </a:r>
            <a:r>
              <a:rPr lang="hu-HU" sz="3600" b="1" i="1" dirty="0"/>
              <a:t> credits</a:t>
            </a:r>
            <a:endParaRPr lang="en-US" sz="3600" b="1" i="1" dirty="0"/>
          </a:p>
          <a:p>
            <a:pPr algn="ctr">
              <a:spcBef>
                <a:spcPct val="50000"/>
              </a:spcBef>
            </a:pPr>
            <a:endParaRPr lang="en-US" sz="3600" b="1" i="1" dirty="0"/>
          </a:p>
          <a:p>
            <a:pPr algn="ctr">
              <a:spcBef>
                <a:spcPct val="50000"/>
              </a:spcBef>
            </a:pPr>
            <a:r>
              <a:rPr lang="hu-HU" sz="3600" b="1" i="1" dirty="0"/>
              <a:t>Σ</a:t>
            </a:r>
            <a:r>
              <a:rPr lang="en-US" sz="3600" b="1" i="1" dirty="0"/>
              <a:t> = 48+32+…=80+…</a:t>
            </a:r>
          </a:p>
          <a:p>
            <a:pPr algn="ctr">
              <a:spcBef>
                <a:spcPct val="50000"/>
              </a:spcBef>
            </a:pPr>
            <a:r>
              <a:rPr lang="en-US" sz="3600" b="1" i="1" dirty="0"/>
              <a:t>= 90</a:t>
            </a: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Complex Exam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spcBef>
                <a:spcPct val="50000"/>
              </a:spcBef>
            </a:pPr>
            <a:r>
              <a:rPr lang="hu-HU" dirty="0"/>
              <a:t>2 </a:t>
            </a:r>
            <a:r>
              <a:rPr lang="en-US" dirty="0"/>
              <a:t>parts</a:t>
            </a:r>
            <a:endParaRPr lang="en-US" b="1" i="1" dirty="0"/>
          </a:p>
          <a:p>
            <a:pPr algn="ctr">
              <a:spcBef>
                <a:spcPct val="50000"/>
              </a:spcBef>
            </a:pPr>
            <a:r>
              <a:rPr lang="en-US" b="1" i="1" dirty="0"/>
              <a:t>1. Theoretical part: Exam in 2 or 3 courses/topics</a:t>
            </a:r>
          </a:p>
          <a:p>
            <a:pPr algn="ctr">
              <a:spcBef>
                <a:spcPct val="50000"/>
              </a:spcBef>
            </a:pPr>
            <a:endParaRPr lang="en-US" b="1" i="1" dirty="0"/>
          </a:p>
          <a:p>
            <a:pPr algn="ctr">
              <a:spcBef>
                <a:spcPct val="50000"/>
              </a:spcBef>
            </a:pPr>
            <a:r>
              <a:rPr lang="en-US" b="1" i="1" dirty="0"/>
              <a:t>2. Directions of the dissertation</a:t>
            </a:r>
          </a:p>
          <a:p>
            <a:pPr algn="ctr">
              <a:spcBef>
                <a:spcPct val="50000"/>
              </a:spcBef>
            </a:pPr>
            <a:endParaRPr lang="en-US" b="1" i="1" dirty="0"/>
          </a:p>
          <a:p>
            <a:pPr algn="ctr">
              <a:spcBef>
                <a:spcPct val="50000"/>
              </a:spcBef>
            </a:pPr>
            <a:r>
              <a:rPr lang="en-US" b="1" i="1" dirty="0"/>
              <a:t>Commission of 3-5 members</a:t>
            </a: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Exam is passed if: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en-US" b="1" i="1" dirty="0"/>
              <a:t>Part – 60% of total score </a:t>
            </a:r>
          </a:p>
          <a:p>
            <a:pPr algn="ctr">
              <a:spcBef>
                <a:spcPct val="50000"/>
              </a:spcBef>
            </a:pPr>
            <a:r>
              <a:rPr lang="en-US" b="1" i="1" dirty="0"/>
              <a:t>(Number of Members X 5)</a:t>
            </a:r>
          </a:p>
          <a:p>
            <a:pPr algn="ctr">
              <a:spcBef>
                <a:spcPct val="50000"/>
              </a:spcBef>
            </a:pPr>
            <a:r>
              <a:rPr lang="en-US" b="1" i="1" dirty="0"/>
              <a:t>Marks 1-2-3-4-5</a:t>
            </a:r>
          </a:p>
          <a:p>
            <a:pPr algn="ctr">
              <a:spcBef>
                <a:spcPct val="50000"/>
              </a:spcBef>
            </a:pPr>
            <a:r>
              <a:rPr lang="en-US" b="1" i="1" dirty="0"/>
              <a:t>2. Part – 50% of YES</a:t>
            </a:r>
          </a:p>
          <a:p>
            <a:pPr algn="ctr">
              <a:spcBef>
                <a:spcPct val="50000"/>
              </a:spcBef>
            </a:pPr>
            <a:r>
              <a:rPr lang="en-US" b="1" i="1" dirty="0"/>
              <a:t>Yes/No</a:t>
            </a:r>
          </a:p>
          <a:p>
            <a:pPr>
              <a:spcBef>
                <a:spcPct val="50000"/>
              </a:spcBef>
            </a:pPr>
            <a:endParaRPr lang="hu-HU" altLang="hu-HU" b="1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73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Dissertation</a:t>
            </a:r>
            <a:b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Final Exam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Prescribed courses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Technical safety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Physics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Chemistry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smtClean="0"/>
              <a:t>Safety systems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smtClean="0"/>
              <a:t>Safety of objects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smtClean="0"/>
              <a:t>Safety in informatics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300"/>
            <a:ext cx="8229600" cy="74930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Hungary - Budapest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1" y="2550315"/>
            <a:ext cx="3604259" cy="3926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2933700"/>
            <a:ext cx="4330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osnovni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naukama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Fizika</a:t>
            </a:r>
            <a:r>
              <a:rPr lang="en-US" dirty="0"/>
              <a:t> u </a:t>
            </a:r>
            <a:r>
              <a:rPr lang="en-US" dirty="0" err="1"/>
              <a:t>tehničkoj</a:t>
            </a:r>
            <a:r>
              <a:rPr lang="en-US" dirty="0"/>
              <a:t> </a:t>
            </a:r>
            <a:r>
              <a:rPr lang="en-US" dirty="0" err="1"/>
              <a:t>bezbednosti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Hemijska</a:t>
            </a:r>
            <a:r>
              <a:rPr lang="en-US" dirty="0"/>
              <a:t> </a:t>
            </a:r>
            <a:r>
              <a:rPr lang="en-US" dirty="0" err="1"/>
              <a:t>bezbednost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objekata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informatičke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osnovni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smtClean="0"/>
              <a:t>Probability theory in safety science</a:t>
            </a:r>
            <a:endParaRPr lang="en-US" dirty="0"/>
          </a:p>
          <a:p>
            <a:r>
              <a:rPr lang="en-US" dirty="0"/>
              <a:t>8. </a:t>
            </a:r>
            <a:r>
              <a:rPr lang="en-US" dirty="0" smtClean="0"/>
              <a:t>Probability theory in analyzing of the risk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smtClean="0"/>
              <a:t>Control of risks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smtClean="0"/>
              <a:t>Geopolitics and </a:t>
            </a:r>
            <a:r>
              <a:rPr lang="en-US" dirty="0" err="1" smtClean="0"/>
              <a:t>geostrategy</a:t>
            </a:r>
            <a:endParaRPr lang="en-US" dirty="0"/>
          </a:p>
          <a:p>
            <a:r>
              <a:rPr lang="en-US" dirty="0"/>
              <a:t>11. </a:t>
            </a:r>
            <a:r>
              <a:rPr lang="en-US" dirty="0" smtClean="0"/>
              <a:t>Method of scientific research</a:t>
            </a:r>
            <a:endParaRPr lang="en-US" dirty="0"/>
          </a:p>
          <a:p>
            <a:r>
              <a:rPr lang="en-US" dirty="0"/>
              <a:t>12. </a:t>
            </a:r>
            <a:r>
              <a:rPr lang="en-US" dirty="0" smtClean="0"/>
              <a:t>Publication, rules and scientific metrics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osnovni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Teorije</a:t>
            </a:r>
            <a:r>
              <a:rPr lang="en-US" dirty="0"/>
              <a:t> </a:t>
            </a:r>
            <a:r>
              <a:rPr lang="en-US" dirty="0" err="1"/>
              <a:t>verovatnoće</a:t>
            </a:r>
            <a:r>
              <a:rPr lang="en-US" dirty="0"/>
              <a:t> </a:t>
            </a:r>
            <a:r>
              <a:rPr lang="en-US" dirty="0" err="1"/>
              <a:t>primenjena</a:t>
            </a:r>
            <a:r>
              <a:rPr lang="en-US" dirty="0"/>
              <a:t> u </a:t>
            </a:r>
            <a:r>
              <a:rPr lang="en-US" dirty="0" err="1"/>
              <a:t>tehničkoj</a:t>
            </a:r>
            <a:r>
              <a:rPr lang="en-US" dirty="0"/>
              <a:t> </a:t>
            </a:r>
            <a:r>
              <a:rPr lang="en-US" dirty="0" err="1"/>
              <a:t>bezbednosti</a:t>
            </a:r>
            <a:endParaRPr lang="en-US" dirty="0"/>
          </a:p>
          <a:p>
            <a:r>
              <a:rPr lang="en-US" dirty="0"/>
              <a:t>8.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verovatnoće</a:t>
            </a:r>
            <a:r>
              <a:rPr lang="en-US" dirty="0"/>
              <a:t> u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rizika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</a:p>
          <a:p>
            <a:r>
              <a:rPr lang="en-US" dirty="0"/>
              <a:t>10. </a:t>
            </a:r>
            <a:r>
              <a:rPr lang="en-US" dirty="0" err="1"/>
              <a:t>Geopolitika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geostrategija</a:t>
            </a:r>
            <a:r>
              <a:rPr lang="en-US" dirty="0"/>
              <a:t> –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bezbednosti</a:t>
            </a:r>
            <a:endParaRPr lang="en-US" dirty="0"/>
          </a:p>
          <a:p>
            <a:r>
              <a:rPr lang="en-US" dirty="0"/>
              <a:t>11.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naučno-istraživačkog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en-US" dirty="0"/>
          </a:p>
          <a:p>
            <a:r>
              <a:rPr lang="en-US" dirty="0"/>
              <a:t>12. </a:t>
            </a:r>
            <a:r>
              <a:rPr lang="en-US" dirty="0" err="1"/>
              <a:t>Publikacije</a:t>
            </a:r>
            <a:r>
              <a:rPr lang="en-US" dirty="0"/>
              <a:t>,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naučna</a:t>
            </a:r>
            <a:r>
              <a:rPr lang="en-US" dirty="0"/>
              <a:t> </a:t>
            </a:r>
            <a:r>
              <a:rPr lang="en-US" dirty="0" err="1"/>
              <a:t>metrika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izborni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sistema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Globalni</a:t>
            </a:r>
            <a:r>
              <a:rPr lang="en-US" dirty="0"/>
              <a:t> </a:t>
            </a:r>
            <a:r>
              <a:rPr lang="en-US" dirty="0" err="1"/>
              <a:t>napadi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trendovi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Centralna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Evrope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Rizici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u </a:t>
            </a:r>
            <a:r>
              <a:rPr lang="en-US" dirty="0" err="1"/>
              <a:t>životnoj</a:t>
            </a:r>
            <a:r>
              <a:rPr lang="en-US" dirty="0"/>
              <a:t> </a:t>
            </a:r>
            <a:r>
              <a:rPr lang="en-US" dirty="0" err="1"/>
              <a:t>sredini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u </a:t>
            </a:r>
            <a:r>
              <a:rPr lang="en-US" dirty="0" err="1"/>
              <a:t>bankama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privredi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Selected courses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Security organization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 smtClean="0"/>
              <a:t>Atacks</a:t>
            </a:r>
            <a:r>
              <a:rPr lang="en-US" dirty="0" smtClean="0"/>
              <a:t> on safety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Security in Europa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smtClean="0"/>
              <a:t>Environmental safety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smtClean="0"/>
              <a:t>Environmental risks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smtClean="0"/>
              <a:t>Monetary safety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izborni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7. </a:t>
            </a:r>
            <a:r>
              <a:rPr lang="en-US" dirty="0" err="1"/>
              <a:t>Pravila</a:t>
            </a:r>
            <a:r>
              <a:rPr lang="en-US" dirty="0"/>
              <a:t> o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u </a:t>
            </a:r>
            <a:r>
              <a:rPr lang="en-US" dirty="0" err="1"/>
              <a:t>preduzeću</a:t>
            </a:r>
            <a:endParaRPr lang="en-US" dirty="0"/>
          </a:p>
          <a:p>
            <a:r>
              <a:rPr lang="en-US" dirty="0"/>
              <a:t>8.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specijalne</a:t>
            </a:r>
            <a:r>
              <a:rPr lang="en-US" dirty="0"/>
              <a:t> </a:t>
            </a:r>
            <a:r>
              <a:rPr lang="en-US" dirty="0" err="1"/>
              <a:t>namene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err="1"/>
              <a:t>Infokomunikacija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opasnosti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infokomunikacionih</a:t>
            </a:r>
            <a:r>
              <a:rPr lang="en-US" dirty="0"/>
              <a:t> </a:t>
            </a:r>
            <a:r>
              <a:rPr lang="en-US" dirty="0" err="1"/>
              <a:t>sistema</a:t>
            </a:r>
            <a:endParaRPr lang="en-US" dirty="0"/>
          </a:p>
          <a:p>
            <a:r>
              <a:rPr lang="en-US" dirty="0"/>
              <a:t>11.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bezbednošću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en-US" dirty="0"/>
          </a:p>
          <a:p>
            <a:r>
              <a:rPr lang="en-US" dirty="0"/>
              <a:t>12. </a:t>
            </a:r>
            <a:r>
              <a:rPr lang="en-US" dirty="0" err="1"/>
              <a:t>Rizici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en-US" dirty="0"/>
          </a:p>
          <a:p>
            <a:r>
              <a:rPr lang="en-US" dirty="0"/>
              <a:t>13.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Selected courses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7. </a:t>
            </a:r>
            <a:r>
              <a:rPr lang="en-US" dirty="0" smtClean="0"/>
              <a:t>Informatics safety</a:t>
            </a:r>
            <a:endParaRPr lang="en-US" dirty="0"/>
          </a:p>
          <a:p>
            <a:r>
              <a:rPr lang="en-US" dirty="0"/>
              <a:t>8. </a:t>
            </a:r>
            <a:r>
              <a:rPr lang="en-US" dirty="0" smtClean="0"/>
              <a:t>Object safety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err="1" smtClean="0"/>
              <a:t>Comunication</a:t>
            </a:r>
            <a:r>
              <a:rPr lang="en-US" dirty="0" smtClean="0"/>
              <a:t> for the case of danger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smtClean="0"/>
              <a:t>Safety in </a:t>
            </a:r>
            <a:r>
              <a:rPr lang="en-US" dirty="0" err="1" smtClean="0"/>
              <a:t>comunication</a:t>
            </a:r>
            <a:endParaRPr lang="en-US" dirty="0"/>
          </a:p>
          <a:p>
            <a:r>
              <a:rPr lang="en-US" dirty="0"/>
              <a:t>11. </a:t>
            </a:r>
            <a:r>
              <a:rPr lang="en-US" dirty="0" smtClean="0"/>
              <a:t>Control of information</a:t>
            </a:r>
            <a:endParaRPr lang="en-US" dirty="0"/>
          </a:p>
          <a:p>
            <a:r>
              <a:rPr lang="en-US" dirty="0"/>
              <a:t>12. </a:t>
            </a:r>
            <a:r>
              <a:rPr lang="en-US" dirty="0" smtClean="0"/>
              <a:t>Risks in information risks</a:t>
            </a:r>
            <a:endParaRPr lang="en-US" dirty="0"/>
          </a:p>
          <a:p>
            <a:r>
              <a:rPr lang="en-US" dirty="0"/>
              <a:t>13. </a:t>
            </a:r>
            <a:r>
              <a:rPr lang="en-US" dirty="0" smtClean="0"/>
              <a:t>Rules fro safety in information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izborni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14. </a:t>
            </a:r>
            <a:r>
              <a:rPr lang="en-US" dirty="0" err="1"/>
              <a:t>Biometrijska</a:t>
            </a:r>
            <a:r>
              <a:rPr lang="en-US" dirty="0"/>
              <a:t> </a:t>
            </a:r>
            <a:r>
              <a:rPr lang="en-US" dirty="0" err="1"/>
              <a:t>identifikacija</a:t>
            </a:r>
            <a:endParaRPr lang="en-US" dirty="0"/>
          </a:p>
          <a:p>
            <a:r>
              <a:rPr lang="en-US" dirty="0"/>
              <a:t>15. </a:t>
            </a:r>
            <a:r>
              <a:rPr lang="en-US" dirty="0" err="1"/>
              <a:t>Elektronski</a:t>
            </a:r>
            <a:r>
              <a:rPr lang="en-US" dirty="0"/>
              <a:t> </a:t>
            </a:r>
            <a:r>
              <a:rPr lang="en-US" dirty="0" err="1"/>
              <a:t>informacioni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bezbednost</a:t>
            </a:r>
            <a:endParaRPr lang="en-US" dirty="0"/>
          </a:p>
          <a:p>
            <a:r>
              <a:rPr lang="en-US" dirty="0"/>
              <a:t>16. SAJBER </a:t>
            </a:r>
            <a:r>
              <a:rPr lang="en-US" dirty="0" err="1"/>
              <a:t>bezbednost</a:t>
            </a:r>
            <a:endParaRPr lang="en-US" dirty="0"/>
          </a:p>
          <a:p>
            <a:r>
              <a:rPr lang="en-US" dirty="0"/>
              <a:t>17. </a:t>
            </a:r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sigurnost</a:t>
            </a:r>
            <a:endParaRPr lang="en-US" dirty="0"/>
          </a:p>
          <a:p>
            <a:r>
              <a:rPr lang="en-US" dirty="0"/>
              <a:t>18. </a:t>
            </a:r>
            <a:r>
              <a:rPr lang="en-US" dirty="0" err="1"/>
              <a:t>Kritična</a:t>
            </a:r>
            <a:r>
              <a:rPr lang="en-US" dirty="0"/>
              <a:t> </a:t>
            </a:r>
            <a:r>
              <a:rPr lang="en-US" dirty="0" err="1"/>
              <a:t>infrastruktura</a:t>
            </a:r>
            <a:endParaRPr lang="en-US" dirty="0"/>
          </a:p>
          <a:p>
            <a:r>
              <a:rPr lang="en-US" dirty="0"/>
              <a:t>19.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kritične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endParaRPr lang="en-US" dirty="0"/>
          </a:p>
          <a:p>
            <a:r>
              <a:rPr lang="en-US" dirty="0"/>
              <a:t>20. </a:t>
            </a:r>
            <a:r>
              <a:rPr lang="en-US" dirty="0" err="1"/>
              <a:t>Mehanička</a:t>
            </a:r>
            <a:r>
              <a:rPr lang="en-US" dirty="0"/>
              <a:t> </a:t>
            </a:r>
            <a:r>
              <a:rPr lang="en-US" dirty="0" err="1"/>
              <a:t>zaštita</a:t>
            </a:r>
            <a:endParaRPr lang="en-US" dirty="0"/>
          </a:p>
          <a:p>
            <a:r>
              <a:rPr lang="en-US" dirty="0"/>
              <a:t>21.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u EU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Madjarskoj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Selected courses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14. </a:t>
            </a:r>
            <a:r>
              <a:rPr lang="en-US" dirty="0" err="1" smtClean="0"/>
              <a:t>Biometrcs</a:t>
            </a:r>
            <a:r>
              <a:rPr lang="en-US" dirty="0" smtClean="0"/>
              <a:t> identification</a:t>
            </a:r>
            <a:endParaRPr lang="en-US" dirty="0"/>
          </a:p>
          <a:p>
            <a:r>
              <a:rPr lang="en-US" dirty="0"/>
              <a:t>15. </a:t>
            </a:r>
            <a:r>
              <a:rPr lang="en-US" dirty="0" err="1" smtClean="0"/>
              <a:t>Informacal</a:t>
            </a:r>
            <a:r>
              <a:rPr lang="en-US" dirty="0" smtClean="0"/>
              <a:t> safety system</a:t>
            </a:r>
            <a:endParaRPr lang="en-US" dirty="0"/>
          </a:p>
          <a:p>
            <a:r>
              <a:rPr lang="en-US" dirty="0"/>
              <a:t>16. </a:t>
            </a:r>
            <a:r>
              <a:rPr lang="en-US" dirty="0" smtClean="0"/>
              <a:t>SAYBER technology</a:t>
            </a:r>
            <a:endParaRPr lang="en-US" dirty="0"/>
          </a:p>
          <a:p>
            <a:r>
              <a:rPr lang="en-US" dirty="0"/>
              <a:t>17. </a:t>
            </a:r>
            <a:r>
              <a:rPr lang="en-US" dirty="0" smtClean="0"/>
              <a:t>Safety in energy </a:t>
            </a:r>
            <a:r>
              <a:rPr lang="en-US" dirty="0" err="1" smtClean="0"/>
              <a:t>supl</a:t>
            </a:r>
            <a:r>
              <a:rPr lang="en-US" dirty="0" err="1"/>
              <a:t>y</a:t>
            </a:r>
            <a:endParaRPr lang="en-US" dirty="0"/>
          </a:p>
          <a:p>
            <a:r>
              <a:rPr lang="en-US" dirty="0"/>
              <a:t>18. </a:t>
            </a:r>
            <a:r>
              <a:rPr lang="en-US" dirty="0" smtClean="0"/>
              <a:t>Critical infrastructure</a:t>
            </a:r>
            <a:endParaRPr lang="en-US" dirty="0"/>
          </a:p>
          <a:p>
            <a:r>
              <a:rPr lang="en-US" dirty="0"/>
              <a:t>19. </a:t>
            </a:r>
            <a:r>
              <a:rPr lang="en-US" dirty="0" smtClean="0"/>
              <a:t>Technics of safety for critical infrastructure</a:t>
            </a:r>
            <a:endParaRPr lang="en-US" dirty="0"/>
          </a:p>
          <a:p>
            <a:r>
              <a:rPr lang="en-US" dirty="0"/>
              <a:t>20. </a:t>
            </a:r>
            <a:r>
              <a:rPr lang="en-US" dirty="0" smtClean="0"/>
              <a:t>Mechanical protection</a:t>
            </a:r>
            <a:endParaRPr lang="en-US" dirty="0"/>
          </a:p>
          <a:p>
            <a:r>
              <a:rPr lang="en-US" dirty="0"/>
              <a:t>21. </a:t>
            </a:r>
            <a:r>
              <a:rPr lang="en-US" dirty="0" smtClean="0"/>
              <a:t>Rules for working safety in EU and Hungary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izborni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22.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gradjevina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razaranje</a:t>
            </a:r>
            <a:r>
              <a:rPr lang="en-US" dirty="0"/>
              <a:t> </a:t>
            </a:r>
            <a:r>
              <a:rPr lang="en-US" dirty="0" err="1"/>
              <a:t>bombom</a:t>
            </a:r>
            <a:endParaRPr lang="en-US" dirty="0"/>
          </a:p>
          <a:p>
            <a:r>
              <a:rPr lang="en-US" dirty="0"/>
              <a:t>23. </a:t>
            </a:r>
            <a:r>
              <a:rPr lang="en-US" dirty="0" err="1"/>
              <a:t>Zaštita</a:t>
            </a:r>
            <a:r>
              <a:rPr lang="en-US" dirty="0"/>
              <a:t> od </a:t>
            </a:r>
            <a:r>
              <a:rPr lang="en-US" dirty="0" err="1"/>
              <a:t>požara</a:t>
            </a:r>
            <a:r>
              <a:rPr lang="en-US" dirty="0"/>
              <a:t> u </a:t>
            </a:r>
            <a:r>
              <a:rPr lang="en-US" dirty="0" err="1"/>
              <a:t>ekstremnim</a:t>
            </a:r>
            <a:r>
              <a:rPr lang="en-US" dirty="0"/>
              <a:t> </a:t>
            </a:r>
            <a:r>
              <a:rPr lang="en-US" dirty="0" err="1"/>
              <a:t>situacijama</a:t>
            </a:r>
            <a:r>
              <a:rPr lang="en-US" dirty="0"/>
              <a:t> </a:t>
            </a:r>
          </a:p>
          <a:p>
            <a:r>
              <a:rPr lang="en-US" dirty="0"/>
              <a:t>24.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specijalnih</a:t>
            </a:r>
            <a:r>
              <a:rPr lang="en-US" dirty="0"/>
              <a:t> </a:t>
            </a:r>
            <a:r>
              <a:rPr lang="en-US" dirty="0" err="1"/>
              <a:t>objekata</a:t>
            </a:r>
            <a:endParaRPr lang="en-US" dirty="0"/>
          </a:p>
          <a:p>
            <a:r>
              <a:rPr lang="en-US" dirty="0"/>
              <a:t>25.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imovine</a:t>
            </a:r>
            <a:endParaRPr lang="en-US" dirty="0"/>
          </a:p>
          <a:p>
            <a:r>
              <a:rPr lang="en-US" dirty="0"/>
              <a:t>26.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rizika</a:t>
            </a:r>
            <a:endParaRPr lang="en-US" dirty="0"/>
          </a:p>
          <a:p>
            <a:r>
              <a:rPr lang="en-US" dirty="0"/>
              <a:t>27. </a:t>
            </a:r>
            <a:r>
              <a:rPr lang="en-US" dirty="0" err="1"/>
              <a:t>Savremena</a:t>
            </a:r>
            <a:r>
              <a:rPr lang="en-US" dirty="0"/>
              <a:t> </a:t>
            </a:r>
            <a:r>
              <a:rPr lang="en-US" dirty="0" err="1"/>
              <a:t>tehnička</a:t>
            </a:r>
            <a:r>
              <a:rPr lang="en-US" dirty="0"/>
              <a:t> </a:t>
            </a:r>
            <a:r>
              <a:rPr lang="en-US" dirty="0" err="1"/>
              <a:t>dijagnostika</a:t>
            </a:r>
            <a:endParaRPr lang="en-US" dirty="0"/>
          </a:p>
          <a:p>
            <a:r>
              <a:rPr lang="en-US" dirty="0"/>
              <a:t>28. </a:t>
            </a:r>
            <a:r>
              <a:rPr lang="en-US" dirty="0" err="1"/>
              <a:t>Metrologija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29. </a:t>
            </a:r>
            <a:r>
              <a:rPr lang="en-US" dirty="0" err="1"/>
              <a:t>Dijagnostika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otklanjanje</a:t>
            </a:r>
            <a:endParaRPr lang="en-US" dirty="0"/>
          </a:p>
          <a:p>
            <a:r>
              <a:rPr lang="en-US" dirty="0"/>
              <a:t>30.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dijagnostika</a:t>
            </a:r>
            <a:r>
              <a:rPr lang="en-US" dirty="0"/>
              <a:t> </a:t>
            </a:r>
            <a:r>
              <a:rPr lang="en-US" dirty="0" err="1"/>
              <a:t>masina</a:t>
            </a:r>
            <a:endParaRPr lang="en-US" dirty="0"/>
          </a:p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300"/>
            <a:ext cx="8229600" cy="74930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4400" dirty="0" smtClean="0"/>
          </a:p>
          <a:p>
            <a:pPr marL="0" indent="0">
              <a:buNone/>
            </a:pPr>
            <a:endParaRPr lang="en-US" sz="14400" dirty="0" smtClean="0"/>
          </a:p>
          <a:p>
            <a:pPr marL="0" indent="0">
              <a:buNone/>
            </a:pPr>
            <a:r>
              <a:rPr lang="en-US" sz="14400" dirty="0" smtClean="0"/>
              <a:t>Established </a:t>
            </a:r>
            <a:r>
              <a:rPr lang="en-US" sz="14400" dirty="0"/>
              <a:t>in 1879 as </a:t>
            </a:r>
            <a:r>
              <a:rPr lang="sr-Latn-CS" sz="14400" dirty="0"/>
              <a:t>the Public </a:t>
            </a:r>
            <a:endParaRPr lang="en-US" sz="14400" dirty="0"/>
          </a:p>
          <a:p>
            <a:pPr marL="0" indent="0">
              <a:buNone/>
            </a:pPr>
            <a:r>
              <a:rPr lang="en-US" sz="14400" dirty="0"/>
              <a:t>   </a:t>
            </a:r>
            <a:r>
              <a:rPr lang="sr-Latn-CS" sz="14400" dirty="0"/>
              <a:t>Secondary Industrial School of Budapest</a:t>
            </a:r>
            <a:endParaRPr lang="en-US" sz="14400" dirty="0"/>
          </a:p>
          <a:p>
            <a:pPr marL="0" indent="0">
              <a:buNone/>
            </a:pPr>
            <a:endParaRPr lang="en-US" sz="14400" dirty="0"/>
          </a:p>
          <a:p>
            <a:pPr marL="0" indent="0">
              <a:buNone/>
            </a:pPr>
            <a:r>
              <a:rPr lang="en-US" sz="14400" dirty="0"/>
              <a:t>In 1969 it was </a:t>
            </a:r>
            <a:r>
              <a:rPr lang="en-US" sz="14400" dirty="0" err="1"/>
              <a:t>reaorganised</a:t>
            </a:r>
            <a:r>
              <a:rPr lang="en-US" sz="14400" dirty="0"/>
              <a:t> as:</a:t>
            </a:r>
          </a:p>
          <a:p>
            <a:r>
              <a:rPr lang="en-US" sz="14400" dirty="0"/>
              <a:t> - </a:t>
            </a:r>
            <a:r>
              <a:rPr lang="sr-Latn-CS" sz="14400" i="1" dirty="0"/>
              <a:t>Bánki Donát Technical College</a:t>
            </a:r>
            <a:endParaRPr lang="en-US" sz="14400" i="1" dirty="0"/>
          </a:p>
          <a:p>
            <a:pPr lvl="1"/>
            <a:r>
              <a:rPr lang="sr-Latn-CS" sz="14400" i="1" dirty="0"/>
              <a:t>Kandó Kálmán Technical College</a:t>
            </a:r>
            <a:endParaRPr lang="en-US" sz="14400" i="1" dirty="0"/>
          </a:p>
          <a:p>
            <a:pPr lvl="1"/>
            <a:r>
              <a:rPr lang="sr-Latn-CS" sz="14400" i="1" dirty="0"/>
              <a:t>Light Industry Technical College</a:t>
            </a:r>
            <a:endParaRPr lang="en-US" sz="144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Selected courses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22. </a:t>
            </a:r>
            <a:r>
              <a:rPr lang="en-US" dirty="0" smtClean="0"/>
              <a:t>Protection of </a:t>
            </a:r>
            <a:r>
              <a:rPr lang="en-US" dirty="0" err="1" smtClean="0"/>
              <a:t>bildings</a:t>
            </a:r>
            <a:r>
              <a:rPr lang="en-US" dirty="0" smtClean="0"/>
              <a:t> due to bombing</a:t>
            </a:r>
          </a:p>
          <a:p>
            <a:r>
              <a:rPr lang="en-US" dirty="0" smtClean="0"/>
              <a:t>23</a:t>
            </a:r>
            <a:r>
              <a:rPr lang="en-US" dirty="0"/>
              <a:t>. </a:t>
            </a:r>
            <a:r>
              <a:rPr lang="en-US" dirty="0" smtClean="0"/>
              <a:t>Fire protection</a:t>
            </a:r>
            <a:endParaRPr lang="en-US" dirty="0"/>
          </a:p>
          <a:p>
            <a:r>
              <a:rPr lang="en-US" dirty="0"/>
              <a:t>24. </a:t>
            </a:r>
            <a:r>
              <a:rPr lang="en-US" dirty="0" smtClean="0"/>
              <a:t>Protection of special objects</a:t>
            </a:r>
            <a:endParaRPr lang="en-US" dirty="0"/>
          </a:p>
          <a:p>
            <a:r>
              <a:rPr lang="en-US" dirty="0"/>
              <a:t>25. </a:t>
            </a:r>
            <a:r>
              <a:rPr lang="en-US" dirty="0" smtClean="0"/>
              <a:t>Protections of persons and objects</a:t>
            </a:r>
            <a:endParaRPr lang="en-US" dirty="0"/>
          </a:p>
          <a:p>
            <a:r>
              <a:rPr lang="en-US" dirty="0"/>
              <a:t>26. </a:t>
            </a:r>
            <a:r>
              <a:rPr lang="en-US" dirty="0" smtClean="0"/>
              <a:t>Risks analysis</a:t>
            </a:r>
            <a:endParaRPr lang="en-US" dirty="0"/>
          </a:p>
          <a:p>
            <a:r>
              <a:rPr lang="en-US" dirty="0"/>
              <a:t>27. </a:t>
            </a:r>
            <a:r>
              <a:rPr lang="en-US" dirty="0" smtClean="0"/>
              <a:t>Recent diagnostic methods in technics</a:t>
            </a:r>
            <a:endParaRPr lang="en-US" dirty="0"/>
          </a:p>
          <a:p>
            <a:r>
              <a:rPr lang="en-US" dirty="0"/>
              <a:t>28. </a:t>
            </a:r>
            <a:r>
              <a:rPr lang="en-US" dirty="0" smtClean="0"/>
              <a:t>Metrology</a:t>
            </a:r>
            <a:endParaRPr lang="en-US" dirty="0"/>
          </a:p>
          <a:p>
            <a:r>
              <a:rPr lang="en-US" dirty="0"/>
              <a:t>29. </a:t>
            </a:r>
            <a:r>
              <a:rPr lang="en-US" dirty="0" smtClean="0"/>
              <a:t>Diagnostics of </a:t>
            </a:r>
            <a:r>
              <a:rPr lang="en-US" dirty="0" err="1" smtClean="0"/>
              <a:t>failers</a:t>
            </a:r>
            <a:r>
              <a:rPr lang="en-US" dirty="0" smtClean="0"/>
              <a:t> in machines</a:t>
            </a:r>
            <a:endParaRPr lang="en-US" dirty="0"/>
          </a:p>
          <a:p>
            <a:r>
              <a:rPr lang="en-US" dirty="0" smtClean="0"/>
              <a:t>30. Working ability of machines</a:t>
            </a:r>
            <a:endParaRPr lang="en-US" dirty="0"/>
          </a:p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izborni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31</a:t>
            </a:r>
            <a:r>
              <a:rPr lang="en-US" dirty="0"/>
              <a:t>.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neubojitog</a:t>
            </a:r>
            <a:r>
              <a:rPr lang="en-US" dirty="0"/>
              <a:t> </a:t>
            </a:r>
            <a:r>
              <a:rPr lang="en-US" dirty="0" err="1"/>
              <a:t>oružja</a:t>
            </a:r>
            <a:r>
              <a:rPr lang="en-US" dirty="0"/>
              <a:t>  </a:t>
            </a:r>
          </a:p>
          <a:p>
            <a:r>
              <a:rPr lang="en-US" dirty="0"/>
              <a:t>32. </a:t>
            </a:r>
            <a:r>
              <a:rPr lang="en-US" dirty="0" err="1"/>
              <a:t>Osnovi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udara</a:t>
            </a:r>
            <a:endParaRPr lang="en-US" dirty="0"/>
          </a:p>
          <a:p>
            <a:r>
              <a:rPr lang="en-US" dirty="0"/>
              <a:t>33.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katastrofom</a:t>
            </a:r>
            <a:endParaRPr lang="en-US" dirty="0"/>
          </a:p>
          <a:p>
            <a:r>
              <a:rPr lang="en-US" dirty="0"/>
              <a:t>34. </a:t>
            </a:r>
            <a:r>
              <a:rPr lang="en-US" dirty="0" err="1"/>
              <a:t>Informacioni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u </a:t>
            </a:r>
            <a:r>
              <a:rPr lang="en-US" dirty="0" err="1"/>
              <a:t>zaštiti</a:t>
            </a:r>
            <a:r>
              <a:rPr lang="en-US" dirty="0"/>
              <a:t> od </a:t>
            </a:r>
            <a:r>
              <a:rPr lang="en-US" dirty="0" err="1"/>
              <a:t>katastrofe</a:t>
            </a:r>
            <a:endParaRPr lang="en-US" dirty="0"/>
          </a:p>
          <a:p>
            <a:r>
              <a:rPr lang="en-US" dirty="0"/>
              <a:t>35. </a:t>
            </a:r>
            <a:r>
              <a:rPr lang="en-US" dirty="0" err="1"/>
              <a:t>Operacije</a:t>
            </a:r>
            <a:r>
              <a:rPr lang="en-US" dirty="0"/>
              <a:t> u  </a:t>
            </a:r>
            <a:r>
              <a:rPr lang="en-US" dirty="0" err="1"/>
              <a:t>zaštiti</a:t>
            </a:r>
            <a:r>
              <a:rPr lang="en-US" dirty="0"/>
              <a:t> od </a:t>
            </a:r>
            <a:r>
              <a:rPr lang="en-US" dirty="0" err="1"/>
              <a:t>katastrofe</a:t>
            </a:r>
            <a:endParaRPr lang="en-US" dirty="0"/>
          </a:p>
          <a:p>
            <a:r>
              <a:rPr lang="en-US" dirty="0"/>
              <a:t>36.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Selected courses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31</a:t>
            </a:r>
            <a:r>
              <a:rPr lang="en-US" dirty="0"/>
              <a:t>. </a:t>
            </a:r>
            <a:r>
              <a:rPr lang="en-US" dirty="0" smtClean="0"/>
              <a:t>Application of non-fire </a:t>
            </a:r>
            <a:r>
              <a:rPr lang="en-US" dirty="0" err="1" smtClean="0"/>
              <a:t>wippon</a:t>
            </a:r>
            <a:endParaRPr lang="en-US" dirty="0"/>
          </a:p>
          <a:p>
            <a:r>
              <a:rPr lang="en-US" dirty="0"/>
              <a:t>32. </a:t>
            </a:r>
            <a:r>
              <a:rPr lang="en-US" dirty="0" smtClean="0"/>
              <a:t>Mechanics of impact</a:t>
            </a:r>
            <a:endParaRPr lang="en-US" dirty="0"/>
          </a:p>
          <a:p>
            <a:r>
              <a:rPr lang="en-US" dirty="0"/>
              <a:t>33. </a:t>
            </a:r>
            <a:r>
              <a:rPr lang="en-US" dirty="0" smtClean="0"/>
              <a:t>Management with </a:t>
            </a:r>
            <a:r>
              <a:rPr lang="en-US" dirty="0" err="1" smtClean="0"/>
              <a:t>catastrophy</a:t>
            </a:r>
            <a:endParaRPr lang="en-US" dirty="0"/>
          </a:p>
          <a:p>
            <a:r>
              <a:rPr lang="en-US" dirty="0"/>
              <a:t>34. </a:t>
            </a:r>
            <a:r>
              <a:rPr lang="en-US" dirty="0" smtClean="0"/>
              <a:t>Information system in protection of </a:t>
            </a:r>
            <a:r>
              <a:rPr lang="en-US" dirty="0" err="1" smtClean="0"/>
              <a:t>catastrophy</a:t>
            </a:r>
            <a:endParaRPr lang="en-US" dirty="0"/>
          </a:p>
          <a:p>
            <a:r>
              <a:rPr lang="en-US" dirty="0"/>
              <a:t>35. </a:t>
            </a:r>
            <a:r>
              <a:rPr lang="en-US" dirty="0" smtClean="0"/>
              <a:t>Protection actions</a:t>
            </a:r>
            <a:endParaRPr lang="en-US" dirty="0"/>
          </a:p>
          <a:p>
            <a:r>
              <a:rPr lang="en-US" dirty="0"/>
              <a:t>36. </a:t>
            </a:r>
            <a:r>
              <a:rPr lang="en-US" dirty="0" smtClean="0"/>
              <a:t>Analysis of working process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izborni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37. </a:t>
            </a:r>
            <a:r>
              <a:rPr lang="en-US" dirty="0" err="1"/>
              <a:t>Tehnička</a:t>
            </a:r>
            <a:r>
              <a:rPr lang="en-US" dirty="0"/>
              <a:t> </a:t>
            </a:r>
            <a:r>
              <a:rPr lang="en-US" dirty="0" err="1"/>
              <a:t>pouzdanost</a:t>
            </a:r>
            <a:endParaRPr lang="en-US" dirty="0"/>
          </a:p>
          <a:p>
            <a:r>
              <a:rPr lang="en-US" dirty="0"/>
              <a:t>38. </a:t>
            </a:r>
            <a:r>
              <a:rPr lang="en-US" dirty="0" err="1"/>
              <a:t>Savremeni</a:t>
            </a:r>
            <a:r>
              <a:rPr lang="en-US" dirty="0"/>
              <a:t> </a:t>
            </a:r>
            <a:r>
              <a:rPr lang="en-US" dirty="0" err="1"/>
              <a:t>mehatronički</a:t>
            </a:r>
            <a:r>
              <a:rPr lang="en-US" dirty="0"/>
              <a:t> </a:t>
            </a:r>
            <a:r>
              <a:rPr lang="en-US" dirty="0" err="1"/>
              <a:t>sistemi</a:t>
            </a:r>
            <a:endParaRPr lang="en-US" dirty="0"/>
          </a:p>
          <a:p>
            <a:r>
              <a:rPr lang="en-US" dirty="0"/>
              <a:t>39. Fuzzy </a:t>
            </a:r>
            <a:r>
              <a:rPr lang="en-US" dirty="0" err="1"/>
              <a:t>sistemi</a:t>
            </a:r>
            <a:endParaRPr lang="en-US" dirty="0"/>
          </a:p>
          <a:p>
            <a:r>
              <a:rPr lang="en-US" dirty="0"/>
              <a:t>40. </a:t>
            </a:r>
            <a:r>
              <a:rPr lang="en-US" dirty="0" err="1"/>
              <a:t>Inteligentni</a:t>
            </a:r>
            <a:r>
              <a:rPr lang="en-US" dirty="0"/>
              <a:t> </a:t>
            </a:r>
            <a:r>
              <a:rPr lang="en-US" dirty="0" err="1"/>
              <a:t>roboti</a:t>
            </a:r>
            <a:endParaRPr lang="en-US" dirty="0"/>
          </a:p>
          <a:p>
            <a:r>
              <a:rPr lang="en-US" dirty="0"/>
              <a:t>41. </a:t>
            </a:r>
            <a:r>
              <a:rPr lang="en-US" dirty="0" err="1"/>
              <a:t>Roboti</a:t>
            </a:r>
            <a:r>
              <a:rPr lang="en-US" dirty="0"/>
              <a:t> u </a:t>
            </a:r>
            <a:r>
              <a:rPr lang="en-US" dirty="0" err="1"/>
              <a:t>privredi</a:t>
            </a:r>
            <a:endParaRPr lang="en-US" dirty="0"/>
          </a:p>
          <a:p>
            <a:r>
              <a:rPr lang="en-US" dirty="0"/>
              <a:t>42. </a:t>
            </a:r>
            <a:r>
              <a:rPr lang="en-US" dirty="0" err="1"/>
              <a:t>Osnovi</a:t>
            </a:r>
            <a:r>
              <a:rPr lang="en-US" dirty="0"/>
              <a:t> </a:t>
            </a:r>
            <a:r>
              <a:rPr lang="en-US" dirty="0" err="1"/>
              <a:t>upravljanja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Selected courses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37. </a:t>
            </a:r>
            <a:r>
              <a:rPr lang="en-US" dirty="0" smtClean="0"/>
              <a:t>Technical security</a:t>
            </a:r>
          </a:p>
          <a:p>
            <a:r>
              <a:rPr lang="en-US" dirty="0" smtClean="0"/>
              <a:t>38</a:t>
            </a:r>
            <a:r>
              <a:rPr lang="en-US" dirty="0"/>
              <a:t>. </a:t>
            </a:r>
            <a:r>
              <a:rPr lang="en-US" dirty="0" smtClean="0"/>
              <a:t>Modern mechatronic systems</a:t>
            </a:r>
            <a:endParaRPr lang="en-US" dirty="0"/>
          </a:p>
          <a:p>
            <a:r>
              <a:rPr lang="en-US" dirty="0"/>
              <a:t>39. Fuzzy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40. </a:t>
            </a:r>
            <a:r>
              <a:rPr lang="en-US" dirty="0" err="1" smtClean="0"/>
              <a:t>Inteligent</a:t>
            </a:r>
            <a:r>
              <a:rPr lang="en-US" dirty="0" smtClean="0"/>
              <a:t> robots</a:t>
            </a:r>
            <a:endParaRPr lang="en-US" dirty="0"/>
          </a:p>
          <a:p>
            <a:r>
              <a:rPr lang="en-US" dirty="0"/>
              <a:t>41. </a:t>
            </a:r>
            <a:r>
              <a:rPr lang="en-US" dirty="0" smtClean="0"/>
              <a:t>Robots in industry</a:t>
            </a:r>
            <a:endParaRPr lang="en-US" dirty="0"/>
          </a:p>
          <a:p>
            <a:r>
              <a:rPr lang="en-US" dirty="0"/>
              <a:t>42. </a:t>
            </a:r>
            <a:r>
              <a:rPr lang="en-US" dirty="0" smtClean="0"/>
              <a:t>Advances in control theory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Obavezni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izborni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predmeti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43.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savremene</a:t>
            </a:r>
            <a:r>
              <a:rPr lang="en-US" dirty="0"/>
              <a:t> </a:t>
            </a:r>
            <a:r>
              <a:rPr lang="en-US" dirty="0" err="1"/>
              <a:t>logističke</a:t>
            </a:r>
            <a:r>
              <a:rPr lang="en-US" dirty="0"/>
              <a:t> </a:t>
            </a:r>
            <a:r>
              <a:rPr lang="en-US" dirty="0" err="1"/>
              <a:t>nauke</a:t>
            </a:r>
            <a:r>
              <a:rPr lang="en-US" dirty="0"/>
              <a:t> </a:t>
            </a:r>
          </a:p>
          <a:p>
            <a:r>
              <a:rPr lang="en-US" dirty="0"/>
              <a:t>44. </a:t>
            </a:r>
            <a:r>
              <a:rPr lang="en-US" dirty="0" err="1"/>
              <a:t>Specijalni</a:t>
            </a:r>
            <a:r>
              <a:rPr lang="en-US" dirty="0"/>
              <a:t> </a:t>
            </a:r>
            <a:r>
              <a:rPr lang="en-US" dirty="0" err="1"/>
              <a:t>materijali</a:t>
            </a:r>
            <a:endParaRPr lang="en-US" dirty="0"/>
          </a:p>
          <a:p>
            <a:r>
              <a:rPr lang="en-US" dirty="0"/>
              <a:t>45.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nano-materijala</a:t>
            </a:r>
            <a:endParaRPr lang="en-US" dirty="0"/>
          </a:p>
          <a:p>
            <a:r>
              <a:rPr lang="en-US" dirty="0"/>
              <a:t>46.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starenja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endParaRPr lang="en-US" dirty="0"/>
          </a:p>
          <a:p>
            <a:r>
              <a:rPr lang="en-US" dirty="0"/>
              <a:t>47. </a:t>
            </a:r>
            <a:r>
              <a:rPr lang="en-US" dirty="0" err="1"/>
              <a:t>Tribologija</a:t>
            </a:r>
            <a:endParaRPr lang="en-US" dirty="0"/>
          </a:p>
          <a:p>
            <a:r>
              <a:rPr lang="en-US" dirty="0"/>
              <a:t>48.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matematičkih</a:t>
            </a:r>
            <a:r>
              <a:rPr lang="en-US" dirty="0"/>
              <a:t> software</a:t>
            </a: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Selected courses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43. </a:t>
            </a:r>
            <a:r>
              <a:rPr lang="en-US" dirty="0" smtClean="0"/>
              <a:t>Application of recent logistic science</a:t>
            </a:r>
          </a:p>
          <a:p>
            <a:r>
              <a:rPr lang="en-US" dirty="0" smtClean="0"/>
              <a:t>44</a:t>
            </a:r>
            <a:r>
              <a:rPr lang="en-US" dirty="0"/>
              <a:t>. </a:t>
            </a:r>
            <a:r>
              <a:rPr lang="en-US" dirty="0" smtClean="0"/>
              <a:t>Special materials</a:t>
            </a:r>
            <a:endParaRPr lang="en-US" dirty="0"/>
          </a:p>
          <a:p>
            <a:r>
              <a:rPr lang="en-US" dirty="0"/>
              <a:t>45. </a:t>
            </a:r>
            <a:r>
              <a:rPr lang="en-US" dirty="0" smtClean="0"/>
              <a:t>Nano-materials</a:t>
            </a:r>
            <a:endParaRPr lang="en-US" dirty="0"/>
          </a:p>
          <a:p>
            <a:r>
              <a:rPr lang="en-US" dirty="0"/>
              <a:t>46. </a:t>
            </a:r>
            <a:r>
              <a:rPr lang="en-US" dirty="0" smtClean="0"/>
              <a:t>Materials in </a:t>
            </a:r>
            <a:r>
              <a:rPr lang="en-US" dirty="0" err="1" smtClean="0"/>
              <a:t>structuras</a:t>
            </a:r>
            <a:endParaRPr lang="en-US" dirty="0"/>
          </a:p>
          <a:p>
            <a:r>
              <a:rPr lang="en-US" dirty="0"/>
              <a:t>47. </a:t>
            </a:r>
            <a:r>
              <a:rPr lang="en-US" dirty="0" smtClean="0"/>
              <a:t>Tribology</a:t>
            </a:r>
            <a:endParaRPr lang="en-US" dirty="0"/>
          </a:p>
          <a:p>
            <a:r>
              <a:rPr lang="en-US" dirty="0"/>
              <a:t>48. </a:t>
            </a:r>
            <a:r>
              <a:rPr lang="en-US" smtClean="0"/>
              <a:t>Application of </a:t>
            </a:r>
            <a:r>
              <a:rPr lang="en-US" dirty="0"/>
              <a:t>software</a:t>
            </a: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Thesis title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1. </a:t>
            </a:r>
            <a:r>
              <a:rPr lang="en-US" dirty="0" smtClean="0"/>
              <a:t>Biometric data in identification system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Biometric identification in safety system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Optimization of electronic monitoring in building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smtClean="0"/>
              <a:t>Logistics in space as a question for 21</a:t>
            </a:r>
            <a:r>
              <a:rPr lang="en-US" dirty="0"/>
              <a:t>. </a:t>
            </a:r>
            <a:r>
              <a:rPr lang="en-US" dirty="0" smtClean="0"/>
              <a:t>era </a:t>
            </a:r>
            <a:r>
              <a:rPr lang="en-US" dirty="0"/>
              <a:t>– </a:t>
            </a:r>
            <a:r>
              <a:rPr lang="en-US" dirty="0" smtClean="0"/>
              <a:t>Travel to Mars, logistic of Moon and safety analysis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smtClean="0"/>
              <a:t>Analysis of advantages and </a:t>
            </a:r>
            <a:r>
              <a:rPr lang="en-US" dirty="0" err="1" smtClean="0"/>
              <a:t>disadvatages</a:t>
            </a:r>
            <a:r>
              <a:rPr lang="en-US" dirty="0" smtClean="0"/>
              <a:t> of technical rules in EU for safety and army security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u </a:t>
            </a:r>
            <a:r>
              <a:rPr lang="en-US" dirty="0" err="1"/>
              <a:t>organizacijama</a:t>
            </a:r>
            <a:endParaRPr lang="en-US" dirty="0"/>
          </a:p>
          <a:p>
            <a:r>
              <a:rPr lang="en-US" dirty="0"/>
              <a:t>7. </a:t>
            </a:r>
            <a:r>
              <a:rPr lang="en-US" dirty="0" smtClean="0"/>
              <a:t>Safety in design with high quality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Ponuda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tema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za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doktorat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</a:t>
            </a:r>
            <a:r>
              <a:rPr lang="en-US" dirty="0" err="1"/>
              <a:t>Biometrijski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u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identifikacije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Biometrijska</a:t>
            </a:r>
            <a:r>
              <a:rPr lang="en-US" dirty="0"/>
              <a:t> </a:t>
            </a:r>
            <a:r>
              <a:rPr lang="en-US" dirty="0" err="1"/>
              <a:t>identifikacija</a:t>
            </a:r>
            <a:r>
              <a:rPr lang="en-US" dirty="0"/>
              <a:t> u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orijentaciju</a:t>
            </a:r>
            <a:r>
              <a:rPr lang="en-US" dirty="0"/>
              <a:t> 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objektu</a:t>
            </a:r>
            <a:r>
              <a:rPr lang="en-US" dirty="0"/>
              <a:t> </a:t>
            </a:r>
          </a:p>
          <a:p>
            <a:r>
              <a:rPr lang="en-US" dirty="0"/>
              <a:t>3. </a:t>
            </a:r>
            <a:r>
              <a:rPr lang="en-US" dirty="0" err="1"/>
              <a:t>Optimizacija</a:t>
            </a:r>
            <a:r>
              <a:rPr lang="en-US" dirty="0"/>
              <a:t> </a:t>
            </a:r>
            <a:r>
              <a:rPr lang="en-US" dirty="0" err="1"/>
              <a:t>elektronskog</a:t>
            </a:r>
            <a:r>
              <a:rPr lang="en-US" dirty="0"/>
              <a:t> </a:t>
            </a:r>
            <a:r>
              <a:rPr lang="en-US" dirty="0" err="1"/>
              <a:t>osmatranja</a:t>
            </a:r>
            <a:r>
              <a:rPr lang="en-US" dirty="0"/>
              <a:t> u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objektu</a:t>
            </a:r>
            <a:r>
              <a:rPr lang="en-US" dirty="0"/>
              <a:t> </a:t>
            </a:r>
          </a:p>
          <a:p>
            <a:r>
              <a:rPr lang="en-US" dirty="0"/>
              <a:t>4. </a:t>
            </a:r>
            <a:r>
              <a:rPr lang="en-US" dirty="0" err="1"/>
              <a:t>Logistika</a:t>
            </a:r>
            <a:r>
              <a:rPr lang="en-US" dirty="0"/>
              <a:t> </a:t>
            </a:r>
            <a:r>
              <a:rPr lang="en-US" dirty="0" err="1"/>
              <a:t>svemira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izazov</a:t>
            </a:r>
            <a:r>
              <a:rPr lang="en-US" dirty="0"/>
              <a:t> 21. </a:t>
            </a:r>
            <a:r>
              <a:rPr lang="en-US" dirty="0" err="1"/>
              <a:t>Veka</a:t>
            </a:r>
            <a:r>
              <a:rPr lang="en-US" dirty="0"/>
              <a:t> – </a:t>
            </a:r>
            <a:r>
              <a:rPr lang="en-US" dirty="0" err="1"/>
              <a:t>Ekspedicija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Mars,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meseca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bezbednosti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en-US" dirty="0"/>
              <a:t> </a:t>
            </a:r>
            <a:r>
              <a:rPr lang="en-US" dirty="0" err="1"/>
              <a:t>tehničkih</a:t>
            </a:r>
            <a:r>
              <a:rPr lang="en-US" dirty="0"/>
              <a:t> </a:t>
            </a:r>
            <a:r>
              <a:rPr lang="en-US" dirty="0" err="1"/>
              <a:t>propisa</a:t>
            </a:r>
            <a:r>
              <a:rPr lang="en-US" dirty="0"/>
              <a:t> EU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vojne</a:t>
            </a:r>
            <a:r>
              <a:rPr lang="en-US" dirty="0"/>
              <a:t> </a:t>
            </a:r>
            <a:r>
              <a:rPr lang="en-US" dirty="0" err="1"/>
              <a:t>tehnike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u </a:t>
            </a:r>
            <a:r>
              <a:rPr lang="en-US" dirty="0" err="1"/>
              <a:t>organizacijama</a:t>
            </a:r>
            <a:endParaRPr lang="en-US" dirty="0"/>
          </a:p>
          <a:p>
            <a:r>
              <a:rPr lang="en-US" dirty="0"/>
              <a:t>7.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podizanja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Teme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za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doktorat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8. </a:t>
            </a:r>
            <a:r>
              <a:rPr lang="en-US" dirty="0" err="1"/>
              <a:t>Logistička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upravljanog</a:t>
            </a:r>
            <a:r>
              <a:rPr lang="en-US" dirty="0"/>
              <a:t> </a:t>
            </a:r>
            <a:r>
              <a:rPr lang="en-US" dirty="0" err="1"/>
              <a:t>informacionim</a:t>
            </a:r>
            <a:r>
              <a:rPr lang="en-US" dirty="0"/>
              <a:t> </a:t>
            </a:r>
            <a:r>
              <a:rPr lang="en-US" dirty="0" err="1"/>
              <a:t>sistemom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informacionim</a:t>
            </a:r>
            <a:r>
              <a:rPr lang="en-US" dirty="0"/>
              <a:t> </a:t>
            </a:r>
            <a:r>
              <a:rPr lang="en-US" dirty="0" err="1"/>
              <a:t>sistemima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personalnu</a:t>
            </a:r>
            <a:r>
              <a:rPr lang="en-US" dirty="0"/>
              <a:t> </a:t>
            </a:r>
            <a:r>
              <a:rPr lang="en-US" dirty="0" err="1"/>
              <a:t>bezbedost</a:t>
            </a:r>
            <a:r>
              <a:rPr lang="en-US" dirty="0"/>
              <a:t> </a:t>
            </a:r>
          </a:p>
          <a:p>
            <a:r>
              <a:rPr lang="en-US" dirty="0"/>
              <a:t>10.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informacionih</a:t>
            </a:r>
            <a:r>
              <a:rPr lang="en-US" dirty="0"/>
              <a:t> </a:t>
            </a:r>
            <a:r>
              <a:rPr lang="en-US" dirty="0" err="1"/>
              <a:t>sistema</a:t>
            </a:r>
            <a:endParaRPr lang="en-US" dirty="0"/>
          </a:p>
          <a:p>
            <a:r>
              <a:rPr lang="en-US" dirty="0"/>
              <a:t>11.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informacione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organa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endParaRPr lang="en-US" dirty="0"/>
          </a:p>
          <a:p>
            <a:r>
              <a:rPr lang="en-US" dirty="0"/>
              <a:t>12.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oblak</a:t>
            </a:r>
            <a:r>
              <a:rPr lang="en-US" dirty="0"/>
              <a:t> </a:t>
            </a:r>
            <a:r>
              <a:rPr lang="en-US" dirty="0" err="1"/>
              <a:t>informacionih</a:t>
            </a:r>
            <a:r>
              <a:rPr lang="en-US" dirty="0"/>
              <a:t> </a:t>
            </a:r>
            <a:r>
              <a:rPr lang="en-US" dirty="0" err="1"/>
              <a:t>tehnologija</a:t>
            </a:r>
            <a:endParaRPr lang="en-US" dirty="0"/>
          </a:p>
          <a:p>
            <a:r>
              <a:rPr lang="en-US" dirty="0"/>
              <a:t>13. SAJBER </a:t>
            </a:r>
            <a:r>
              <a:rPr lang="en-US" dirty="0" err="1"/>
              <a:t>bezbednost</a:t>
            </a:r>
            <a:endParaRPr lang="en-US" dirty="0"/>
          </a:p>
          <a:p>
            <a:r>
              <a:rPr lang="en-US" dirty="0" smtClean="0"/>
              <a:t>14.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inteligentne</a:t>
            </a:r>
            <a:r>
              <a:rPr lang="en-US" dirty="0"/>
              <a:t> </a:t>
            </a:r>
            <a:r>
              <a:rPr lang="en-US" dirty="0" err="1"/>
              <a:t>informatike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železnicu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bezbednosnih</a:t>
            </a:r>
            <a:r>
              <a:rPr lang="en-US" dirty="0"/>
              <a:t> </a:t>
            </a:r>
            <a:r>
              <a:rPr lang="en-US" dirty="0" err="1"/>
              <a:t>mera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4930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Public University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T</a:t>
            </a:r>
            <a:r>
              <a:rPr lang="sr-Latn-CS" dirty="0"/>
              <a:t>he institution was promoted to university status on 1 January 2010 under the name of </a:t>
            </a:r>
            <a:r>
              <a:rPr lang="sr-Latn-CS" b="1" i="1" dirty="0"/>
              <a:t>Óbuda University</a:t>
            </a:r>
            <a:endParaRPr lang="en-US" b="1" i="1" dirty="0"/>
          </a:p>
          <a:p>
            <a:endParaRPr lang="en-US" i="1" dirty="0"/>
          </a:p>
          <a:p>
            <a:r>
              <a:rPr lang="en-US" i="1" dirty="0"/>
              <a:t>13000 students</a:t>
            </a:r>
          </a:p>
          <a:p>
            <a:r>
              <a:rPr lang="en-US" i="1" dirty="0"/>
              <a:t>500 administrative staff</a:t>
            </a:r>
            <a:endParaRPr lang="sr-Latn-C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56" y="3445950"/>
            <a:ext cx="3096344" cy="3412050"/>
          </a:xfrm>
          <a:prstGeom prst="rect">
            <a:avLst/>
          </a:prstGeom>
        </p:spPr>
      </p:pic>
      <p:pic>
        <p:nvPicPr>
          <p:cNvPr id="13" name="Picture 10" descr="oe_cimer_szines_print_res"/>
          <p:cNvPicPr>
            <a:picLocks noChangeAspect="1" noChangeArrowheads="1"/>
          </p:cNvPicPr>
          <p:nvPr/>
        </p:nvPicPr>
        <p:blipFill>
          <a:blip r:embed="rId5" cstate="print"/>
          <a:srcRect t="635"/>
          <a:stretch>
            <a:fillRect/>
          </a:stretch>
        </p:blipFill>
        <p:spPr bwMode="auto">
          <a:xfrm>
            <a:off x="8047038" y="755650"/>
            <a:ext cx="79216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62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Thesis title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8. </a:t>
            </a:r>
            <a:r>
              <a:rPr lang="en-US" dirty="0" smtClean="0"/>
              <a:t>Logistic net system for control of </a:t>
            </a:r>
            <a:r>
              <a:rPr lang="en-US" smtClean="0"/>
              <a:t>informatics systems</a:t>
            </a:r>
          </a:p>
          <a:p>
            <a:r>
              <a:rPr lang="en-US" smtClean="0"/>
              <a:t>9.Control </a:t>
            </a:r>
            <a:r>
              <a:rPr lang="en-US" dirty="0" smtClean="0"/>
              <a:t>system in informatics systems for individual safety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smtClean="0"/>
              <a:t>Rules and control of safety in informatics systems</a:t>
            </a:r>
            <a:endParaRPr lang="en-US" dirty="0"/>
          </a:p>
          <a:p>
            <a:r>
              <a:rPr lang="en-US" dirty="0"/>
              <a:t>11. </a:t>
            </a:r>
            <a:r>
              <a:rPr lang="en-US" dirty="0" smtClean="0"/>
              <a:t>Organization of the safety in informatics</a:t>
            </a:r>
            <a:endParaRPr lang="en-US" dirty="0"/>
          </a:p>
          <a:p>
            <a:r>
              <a:rPr lang="en-US" dirty="0"/>
              <a:t>12. </a:t>
            </a:r>
            <a:r>
              <a:rPr lang="en-US" dirty="0" smtClean="0"/>
              <a:t>Safety cloud informatics technology</a:t>
            </a:r>
            <a:endParaRPr lang="en-US" dirty="0"/>
          </a:p>
          <a:p>
            <a:r>
              <a:rPr lang="en-US" dirty="0"/>
              <a:t>13. </a:t>
            </a:r>
            <a:r>
              <a:rPr lang="en-US" dirty="0" smtClean="0"/>
              <a:t>SAYBER safety</a:t>
            </a:r>
            <a:endParaRPr lang="en-US" dirty="0"/>
          </a:p>
          <a:p>
            <a:r>
              <a:rPr lang="en-US" dirty="0"/>
              <a:t>14. </a:t>
            </a:r>
            <a:r>
              <a:rPr lang="en-US" dirty="0" err="1" smtClean="0"/>
              <a:t>Inteligent</a:t>
            </a:r>
            <a:r>
              <a:rPr lang="en-US" dirty="0" smtClean="0"/>
              <a:t> informatics in railway traffic and safety requirements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Thesis title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212" y="1443841"/>
            <a:ext cx="8099577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15. </a:t>
            </a:r>
            <a:r>
              <a:rPr lang="en-US" sz="2400" dirty="0" smtClean="0"/>
              <a:t>Safety rules for manipulation with robot</a:t>
            </a:r>
          </a:p>
          <a:p>
            <a:r>
              <a:rPr lang="en-US" sz="2400" dirty="0" smtClean="0"/>
              <a:t>16</a:t>
            </a:r>
            <a:r>
              <a:rPr lang="en-US" sz="2400" dirty="0"/>
              <a:t>. </a:t>
            </a:r>
            <a:r>
              <a:rPr lang="en-US" sz="2400" dirty="0" smtClean="0"/>
              <a:t>Recent methods in control in mechatronics</a:t>
            </a:r>
            <a:endParaRPr lang="en-US" sz="2400" dirty="0"/>
          </a:p>
          <a:p>
            <a:r>
              <a:rPr lang="en-US" sz="2400" dirty="0"/>
              <a:t>17. </a:t>
            </a:r>
            <a:r>
              <a:rPr lang="en-US" sz="2400" dirty="0" smtClean="0"/>
              <a:t>Safety in the system if wireless </a:t>
            </a:r>
            <a:r>
              <a:rPr lang="en-US" sz="2400" dirty="0" err="1" smtClean="0"/>
              <a:t>comunication</a:t>
            </a:r>
            <a:endParaRPr lang="en-US" sz="2400" dirty="0"/>
          </a:p>
          <a:p>
            <a:r>
              <a:rPr lang="en-US" sz="2400" dirty="0"/>
              <a:t>18. </a:t>
            </a:r>
            <a:r>
              <a:rPr lang="en-US" sz="2400" dirty="0" smtClean="0"/>
              <a:t>Safety risks with paying cards</a:t>
            </a:r>
            <a:endParaRPr lang="en-US" sz="2400" dirty="0"/>
          </a:p>
          <a:p>
            <a:r>
              <a:rPr lang="en-US" sz="2400" dirty="0"/>
              <a:t>19. </a:t>
            </a:r>
            <a:r>
              <a:rPr lang="en-US" sz="2400" dirty="0" smtClean="0"/>
              <a:t>Safety organized organization</a:t>
            </a:r>
            <a:endParaRPr lang="en-US" sz="2400" dirty="0"/>
          </a:p>
          <a:p>
            <a:r>
              <a:rPr lang="en-US" sz="2400" dirty="0"/>
              <a:t>20. </a:t>
            </a:r>
            <a:r>
              <a:rPr lang="en-US" sz="2400" dirty="0" smtClean="0"/>
              <a:t>Safety increase for the case of incorrect modeling of the nonlinear system</a:t>
            </a:r>
            <a:endParaRPr lang="en-US" sz="2400" dirty="0"/>
          </a:p>
          <a:p>
            <a:r>
              <a:rPr lang="en-US" sz="2400" dirty="0"/>
              <a:t>21. </a:t>
            </a:r>
            <a:r>
              <a:rPr lang="en-US" sz="2400" dirty="0" err="1" smtClean="0"/>
              <a:t>Macrotopography</a:t>
            </a:r>
            <a:r>
              <a:rPr lang="en-US" sz="2400" dirty="0" smtClean="0"/>
              <a:t> in systems with friction</a:t>
            </a:r>
            <a:endParaRPr lang="en-US" sz="2400" dirty="0"/>
          </a:p>
          <a:p>
            <a:r>
              <a:rPr lang="en-US" sz="2400" dirty="0"/>
              <a:t>22. </a:t>
            </a:r>
            <a:r>
              <a:rPr lang="en-US" sz="2400" dirty="0" smtClean="0"/>
              <a:t>Influence of welding technical parameters on safety conditions of the </a:t>
            </a:r>
            <a:r>
              <a:rPr lang="en-US" sz="2400" dirty="0" err="1" smtClean="0"/>
              <a:t>aparature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3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Teme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za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doktorat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15.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o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mobilnim</a:t>
            </a:r>
            <a:r>
              <a:rPr lang="en-US" dirty="0"/>
              <a:t> </a:t>
            </a:r>
            <a:r>
              <a:rPr lang="en-US" dirty="0" err="1"/>
              <a:t>robotima</a:t>
            </a:r>
            <a:endParaRPr lang="en-US" dirty="0"/>
          </a:p>
          <a:p>
            <a:r>
              <a:rPr lang="en-US" dirty="0"/>
              <a:t>16.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u </a:t>
            </a:r>
            <a:r>
              <a:rPr lang="en-US" dirty="0" err="1"/>
              <a:t>mehatronici</a:t>
            </a:r>
            <a:endParaRPr lang="en-US" dirty="0"/>
          </a:p>
          <a:p>
            <a:r>
              <a:rPr lang="en-US" dirty="0"/>
              <a:t>17. </a:t>
            </a:r>
            <a:r>
              <a:rPr lang="en-US" dirty="0" err="1"/>
              <a:t>Bezbednost</a:t>
            </a:r>
            <a:r>
              <a:rPr lang="en-US" dirty="0"/>
              <a:t> u </a:t>
            </a:r>
            <a:r>
              <a:rPr lang="en-US" dirty="0" err="1"/>
              <a:t>svetu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bežičnom</a:t>
            </a:r>
            <a:r>
              <a:rPr lang="en-US" dirty="0"/>
              <a:t> </a:t>
            </a:r>
            <a:r>
              <a:rPr lang="en-US" dirty="0" err="1"/>
              <a:t>komunikacijom</a:t>
            </a:r>
            <a:endParaRPr lang="en-US" dirty="0"/>
          </a:p>
          <a:p>
            <a:r>
              <a:rPr lang="en-US" dirty="0"/>
              <a:t>18. </a:t>
            </a:r>
            <a:r>
              <a:rPr lang="en-US" dirty="0" err="1"/>
              <a:t>Bezbednosni</a:t>
            </a:r>
            <a:r>
              <a:rPr lang="en-US" dirty="0"/>
              <a:t> </a:t>
            </a:r>
            <a:r>
              <a:rPr lang="en-US" dirty="0" err="1"/>
              <a:t>izazovi</a:t>
            </a:r>
            <a:r>
              <a:rPr lang="en-US" dirty="0"/>
              <a:t> </a:t>
            </a:r>
            <a:r>
              <a:rPr lang="en-US" dirty="0" err="1"/>
              <a:t>platnih</a:t>
            </a:r>
            <a:r>
              <a:rPr lang="en-US" dirty="0"/>
              <a:t> </a:t>
            </a:r>
            <a:r>
              <a:rPr lang="en-US" dirty="0" err="1"/>
              <a:t>kartica</a:t>
            </a:r>
            <a:endParaRPr lang="en-US" dirty="0"/>
          </a:p>
          <a:p>
            <a:r>
              <a:rPr lang="en-US" dirty="0"/>
              <a:t>19. </a:t>
            </a:r>
            <a:r>
              <a:rPr lang="en-US" dirty="0" err="1"/>
              <a:t>Bezbedno</a:t>
            </a:r>
            <a:r>
              <a:rPr lang="en-US" dirty="0"/>
              <a:t> </a:t>
            </a:r>
            <a:r>
              <a:rPr lang="en-US" dirty="0" err="1"/>
              <a:t>organizovana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endParaRPr lang="en-US" dirty="0"/>
          </a:p>
          <a:p>
            <a:r>
              <a:rPr lang="en-US" dirty="0"/>
              <a:t>20.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paradigmi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netačno</a:t>
            </a:r>
            <a:r>
              <a:rPr lang="en-US" dirty="0"/>
              <a:t> </a:t>
            </a:r>
            <a:r>
              <a:rPr lang="en-US" dirty="0" err="1"/>
              <a:t>modelovanih</a:t>
            </a:r>
            <a:r>
              <a:rPr lang="en-US" dirty="0"/>
              <a:t> </a:t>
            </a:r>
            <a:r>
              <a:rPr lang="en-US" dirty="0" err="1"/>
              <a:t>nelinearnih</a:t>
            </a:r>
            <a:r>
              <a:rPr lang="en-US" dirty="0"/>
              <a:t> </a:t>
            </a:r>
            <a:r>
              <a:rPr lang="en-US" dirty="0" err="1"/>
              <a:t>sistema</a:t>
            </a:r>
            <a:endParaRPr lang="en-US" dirty="0"/>
          </a:p>
          <a:p>
            <a:r>
              <a:rPr lang="en-US" dirty="0"/>
              <a:t>21.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makrotopografije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mašina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abanje</a:t>
            </a:r>
            <a:r>
              <a:rPr lang="en-US" dirty="0"/>
              <a:t> </a:t>
            </a:r>
          </a:p>
          <a:p>
            <a:r>
              <a:rPr lang="en-US" dirty="0"/>
              <a:t>22.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tehnoloških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uredjaja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Teme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za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doktorat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23. </a:t>
            </a:r>
            <a:r>
              <a:rPr lang="en-US" dirty="0" err="1"/>
              <a:t>Modeliranje</a:t>
            </a:r>
            <a:r>
              <a:rPr lang="en-US" dirty="0"/>
              <a:t> </a:t>
            </a:r>
            <a:r>
              <a:rPr lang="en-US" dirty="0" err="1"/>
              <a:t>sigurnosnih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pouzdano</a:t>
            </a:r>
            <a:r>
              <a:rPr lang="en-US" dirty="0"/>
              <a:t> </a:t>
            </a:r>
            <a:r>
              <a:rPr lang="en-US" dirty="0" err="1"/>
              <a:t>energetsko</a:t>
            </a:r>
            <a:r>
              <a:rPr lang="en-US" dirty="0"/>
              <a:t> </a:t>
            </a:r>
            <a:r>
              <a:rPr lang="en-US" dirty="0" err="1"/>
              <a:t>snabdevanje</a:t>
            </a:r>
            <a:endParaRPr lang="en-US" dirty="0"/>
          </a:p>
          <a:p>
            <a:r>
              <a:rPr lang="en-US" dirty="0"/>
              <a:t>24. </a:t>
            </a:r>
            <a:r>
              <a:rPr lang="en-US" dirty="0" err="1"/>
              <a:t>Održiva</a:t>
            </a:r>
            <a:r>
              <a:rPr lang="en-US" dirty="0"/>
              <a:t> </a:t>
            </a:r>
            <a:r>
              <a:rPr lang="en-US" dirty="0" err="1"/>
              <a:t>energetika</a:t>
            </a:r>
            <a:r>
              <a:rPr lang="en-US" dirty="0"/>
              <a:t>: </a:t>
            </a:r>
            <a:r>
              <a:rPr lang="en-US" dirty="0" err="1"/>
              <a:t>ugradnja</a:t>
            </a:r>
            <a:r>
              <a:rPr lang="en-US" dirty="0"/>
              <a:t> </a:t>
            </a:r>
            <a:r>
              <a:rPr lang="en-US" dirty="0" err="1"/>
              <a:t>energetike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smese</a:t>
            </a:r>
            <a:r>
              <a:rPr lang="en-US" dirty="0"/>
              <a:t> </a:t>
            </a:r>
            <a:r>
              <a:rPr lang="en-US" dirty="0" err="1"/>
              <a:t>ugljen</a:t>
            </a:r>
            <a:r>
              <a:rPr lang="en-US" dirty="0"/>
              <a:t> </a:t>
            </a:r>
            <a:r>
              <a:rPr lang="en-US" dirty="0" err="1"/>
              <a:t>dioksida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u Smart Grid </a:t>
            </a:r>
            <a:r>
              <a:rPr lang="en-US" dirty="0" err="1"/>
              <a:t>tehnologiju</a:t>
            </a:r>
            <a:endParaRPr lang="en-US" dirty="0"/>
          </a:p>
          <a:p>
            <a:r>
              <a:rPr lang="en-US" dirty="0"/>
              <a:t>25. </a:t>
            </a:r>
            <a:r>
              <a:rPr lang="en-US" dirty="0" err="1"/>
              <a:t>Sigurnost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pouzdanost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energetskih</a:t>
            </a:r>
            <a:r>
              <a:rPr lang="en-US" dirty="0"/>
              <a:t> </a:t>
            </a:r>
            <a:r>
              <a:rPr lang="en-US" dirty="0" err="1"/>
              <a:t>sistema</a:t>
            </a:r>
            <a:endParaRPr lang="en-US" dirty="0"/>
          </a:p>
          <a:p>
            <a:r>
              <a:rPr lang="en-US" dirty="0"/>
              <a:t>26. </a:t>
            </a:r>
            <a:r>
              <a:rPr lang="en-US" dirty="0" err="1"/>
              <a:t>Istraživanja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biogasa</a:t>
            </a:r>
            <a:endParaRPr lang="en-US" dirty="0"/>
          </a:p>
          <a:p>
            <a:r>
              <a:rPr lang="en-US" dirty="0"/>
              <a:t>27. </a:t>
            </a:r>
            <a:r>
              <a:rPr lang="en-US" dirty="0" err="1"/>
              <a:t>Bezbedost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opasnim</a:t>
            </a:r>
            <a:r>
              <a:rPr lang="en-US" dirty="0"/>
              <a:t> </a:t>
            </a:r>
            <a:r>
              <a:rPr lang="en-US" dirty="0" err="1"/>
              <a:t>delatnostima</a:t>
            </a:r>
            <a:endParaRPr lang="en-US" dirty="0"/>
          </a:p>
          <a:p>
            <a:r>
              <a:rPr lang="en-US" dirty="0"/>
              <a:t>28. </a:t>
            </a:r>
            <a:r>
              <a:rPr lang="en-US" dirty="0" err="1"/>
              <a:t>Optimizacija</a:t>
            </a:r>
            <a:r>
              <a:rPr lang="en-US" dirty="0"/>
              <a:t> </a:t>
            </a:r>
            <a:r>
              <a:rPr lang="en-US" dirty="0" err="1"/>
              <a:t>evakuacije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zgrade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masovnom</a:t>
            </a:r>
            <a:r>
              <a:rPr lang="en-US" dirty="0"/>
              <a:t> </a:t>
            </a:r>
            <a:r>
              <a:rPr lang="en-US" dirty="0" err="1"/>
              <a:t>populacijom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a u </a:t>
            </a:r>
            <a:r>
              <a:rPr lang="en-US" dirty="0" err="1"/>
              <a:t>realnom</a:t>
            </a:r>
            <a:r>
              <a:rPr lang="en-US" dirty="0"/>
              <a:t> </a:t>
            </a:r>
            <a:r>
              <a:rPr lang="en-US" dirty="0" err="1"/>
              <a:t>vremenu</a:t>
            </a:r>
            <a:endParaRPr lang="en-US" dirty="0"/>
          </a:p>
          <a:p>
            <a:r>
              <a:rPr lang="en-US" dirty="0"/>
              <a:t>29.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neubojitog</a:t>
            </a:r>
            <a:r>
              <a:rPr lang="en-US" dirty="0"/>
              <a:t> </a:t>
            </a:r>
            <a:r>
              <a:rPr lang="en-US" dirty="0" err="1"/>
              <a:t>oružja</a:t>
            </a:r>
            <a:r>
              <a:rPr lang="en-US" dirty="0"/>
              <a:t> u </a:t>
            </a:r>
            <a:r>
              <a:rPr lang="en-US" dirty="0" err="1"/>
              <a:t>ličnoj</a:t>
            </a:r>
            <a:r>
              <a:rPr lang="en-US" dirty="0"/>
              <a:t> </a:t>
            </a:r>
            <a:r>
              <a:rPr lang="en-US" dirty="0" err="1"/>
              <a:t>zažtiti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zažtiti</a:t>
            </a:r>
            <a:r>
              <a:rPr lang="en-US" dirty="0"/>
              <a:t> </a:t>
            </a:r>
            <a:r>
              <a:rPr lang="en-US" dirty="0" err="1"/>
              <a:t>imovine</a:t>
            </a:r>
            <a:endParaRPr lang="en-US" dirty="0"/>
          </a:p>
          <a:p>
            <a:r>
              <a:rPr lang="en-US" dirty="0"/>
              <a:t>30. </a:t>
            </a:r>
            <a:r>
              <a:rPr lang="en-US" dirty="0" err="1"/>
              <a:t>Zaštita</a:t>
            </a:r>
            <a:r>
              <a:rPr lang="en-US" dirty="0"/>
              <a:t> od </a:t>
            </a:r>
            <a:r>
              <a:rPr lang="en-US" dirty="0" err="1"/>
              <a:t>požara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katastrofalnog</a:t>
            </a:r>
            <a:r>
              <a:rPr lang="en-US" dirty="0"/>
              <a:t> </a:t>
            </a:r>
            <a:r>
              <a:rPr lang="en-US" dirty="0" err="1"/>
              <a:t>dešavanja</a:t>
            </a:r>
            <a:endParaRPr lang="en-US" dirty="0"/>
          </a:p>
          <a:p>
            <a:r>
              <a:rPr lang="en-US" dirty="0"/>
              <a:t>31. </a:t>
            </a:r>
            <a:r>
              <a:rPr lang="en-US" dirty="0" err="1"/>
              <a:t>Mehanička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u </a:t>
            </a:r>
            <a:r>
              <a:rPr lang="en-US" dirty="0" err="1"/>
              <a:t>ličnoj</a:t>
            </a:r>
            <a:r>
              <a:rPr lang="en-US" dirty="0"/>
              <a:t> </a:t>
            </a:r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 smtClean="0"/>
              <a:t>imovine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Thesis title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1774" y="1752600"/>
            <a:ext cx="7363252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/>
              <a:t>23. </a:t>
            </a:r>
            <a:r>
              <a:rPr lang="en-US" sz="2400" dirty="0" err="1" smtClean="0"/>
              <a:t>Modelirng</a:t>
            </a:r>
            <a:r>
              <a:rPr lang="en-US" sz="2400" dirty="0" smtClean="0"/>
              <a:t> of safety system for efficient energetics</a:t>
            </a:r>
            <a:endParaRPr lang="en-US" sz="2400" dirty="0"/>
          </a:p>
          <a:p>
            <a:pPr algn="just"/>
            <a:r>
              <a:rPr lang="en-US" sz="2400" dirty="0"/>
              <a:t>24. </a:t>
            </a:r>
            <a:r>
              <a:rPr lang="en-US" sz="2400" dirty="0" smtClean="0"/>
              <a:t>Energetics: </a:t>
            </a:r>
            <a:r>
              <a:rPr lang="en-US" sz="2400" dirty="0" err="1" smtClean="0"/>
              <a:t>Carbo</a:t>
            </a:r>
            <a:r>
              <a:rPr lang="en-US" sz="2400" dirty="0" smtClean="0"/>
              <a:t> </a:t>
            </a:r>
            <a:r>
              <a:rPr lang="en-US" sz="2400" dirty="0" err="1" smtClean="0"/>
              <a:t>dioxid</a:t>
            </a:r>
            <a:r>
              <a:rPr lang="en-US" sz="2400" dirty="0" smtClean="0"/>
              <a:t> and hydrogen mix for Smart </a:t>
            </a:r>
            <a:r>
              <a:rPr lang="en-US" sz="2400" dirty="0"/>
              <a:t>Grid </a:t>
            </a:r>
            <a:r>
              <a:rPr lang="en-US" sz="2400" dirty="0" smtClean="0"/>
              <a:t>technology</a:t>
            </a:r>
            <a:endParaRPr lang="en-US" sz="2400" dirty="0"/>
          </a:p>
          <a:p>
            <a:pPr algn="just"/>
            <a:r>
              <a:rPr lang="en-US" sz="2400" dirty="0"/>
              <a:t>25. </a:t>
            </a:r>
            <a:r>
              <a:rPr lang="en-US" sz="2400" dirty="0" smtClean="0"/>
              <a:t>Efficient and safety work of the large energetic systems</a:t>
            </a:r>
            <a:endParaRPr lang="en-US" sz="2400" dirty="0"/>
          </a:p>
          <a:p>
            <a:pPr algn="just"/>
            <a:r>
              <a:rPr lang="en-US" sz="2400" dirty="0"/>
              <a:t>26. </a:t>
            </a:r>
            <a:r>
              <a:rPr lang="en-US" sz="2400" dirty="0" smtClean="0"/>
              <a:t>Investigation in the region of increasing of biogas efficiency</a:t>
            </a:r>
            <a:endParaRPr lang="en-US" sz="2400" dirty="0"/>
          </a:p>
          <a:p>
            <a:pPr algn="just"/>
            <a:r>
              <a:rPr lang="en-US" sz="2400" dirty="0"/>
              <a:t>27. </a:t>
            </a:r>
            <a:r>
              <a:rPr lang="en-US" sz="2400" dirty="0" smtClean="0"/>
              <a:t>Working safety for special dangerous operations</a:t>
            </a:r>
            <a:endParaRPr lang="en-US" sz="2400" dirty="0"/>
          </a:p>
          <a:p>
            <a:pPr algn="just"/>
            <a:r>
              <a:rPr lang="en-US" sz="2400" dirty="0"/>
              <a:t>28. </a:t>
            </a:r>
            <a:r>
              <a:rPr lang="en-US" sz="2400" dirty="0" smtClean="0"/>
              <a:t>Optimization of building evacuation in the real time</a:t>
            </a:r>
            <a:endParaRPr lang="en-US" sz="2400" dirty="0"/>
          </a:p>
          <a:p>
            <a:pPr algn="just"/>
            <a:r>
              <a:rPr lang="en-US" sz="2400" dirty="0"/>
              <a:t>29. </a:t>
            </a:r>
            <a:r>
              <a:rPr lang="en-US" sz="2400" dirty="0" smtClean="0"/>
              <a:t>Individual protection with non-death </a:t>
            </a:r>
            <a:r>
              <a:rPr lang="en-US" sz="2400" dirty="0" err="1" smtClean="0"/>
              <a:t>wipon</a:t>
            </a:r>
            <a:endParaRPr lang="en-US" sz="2400" dirty="0"/>
          </a:p>
          <a:p>
            <a:pPr algn="just"/>
            <a:r>
              <a:rPr lang="en-US" sz="2400" dirty="0"/>
              <a:t>30. </a:t>
            </a:r>
            <a:r>
              <a:rPr lang="en-US" sz="2400" dirty="0" smtClean="0"/>
              <a:t>Fire protection in catastrophic occasion</a:t>
            </a:r>
            <a:endParaRPr lang="en-US" sz="2400" dirty="0"/>
          </a:p>
          <a:p>
            <a:pPr algn="just"/>
            <a:r>
              <a:rPr lang="en-US" sz="2400" dirty="0"/>
              <a:t>31. </a:t>
            </a:r>
            <a:r>
              <a:rPr lang="en-US" sz="2400" dirty="0" smtClean="0"/>
              <a:t>Mechanical protection as the individual protection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0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Teme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za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doktorat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32.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dronova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odbranu</a:t>
            </a:r>
            <a:r>
              <a:rPr lang="en-US" dirty="0"/>
              <a:t> od </a:t>
            </a:r>
            <a:r>
              <a:rPr lang="en-US" dirty="0" err="1"/>
              <a:t>katastrofe</a:t>
            </a:r>
            <a:endParaRPr lang="en-US" dirty="0"/>
          </a:p>
          <a:p>
            <a:r>
              <a:rPr lang="en-US" dirty="0"/>
              <a:t>33. </a:t>
            </a:r>
            <a:r>
              <a:rPr lang="en-US" dirty="0" err="1"/>
              <a:t>Kompleksna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zaštićenih</a:t>
            </a:r>
            <a:r>
              <a:rPr lang="en-US" dirty="0"/>
              <a:t> </a:t>
            </a:r>
            <a:r>
              <a:rPr lang="en-US" dirty="0" err="1"/>
              <a:t>prostora</a:t>
            </a:r>
            <a:endParaRPr lang="en-US" dirty="0"/>
          </a:p>
          <a:p>
            <a:r>
              <a:rPr lang="en-US" dirty="0"/>
              <a:t>34. </a:t>
            </a:r>
            <a:r>
              <a:rPr lang="en-US" dirty="0" err="1"/>
              <a:t>Novčani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bezbednosni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banke</a:t>
            </a:r>
            <a:endParaRPr lang="en-US" dirty="0"/>
          </a:p>
          <a:p>
            <a:r>
              <a:rPr lang="en-US" dirty="0"/>
              <a:t>35.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čovek-mašina</a:t>
            </a:r>
            <a:endParaRPr lang="en-US" dirty="0"/>
          </a:p>
          <a:p>
            <a:r>
              <a:rPr lang="en-US" dirty="0"/>
              <a:t>36. </a:t>
            </a:r>
            <a:r>
              <a:rPr lang="en-US" dirty="0" err="1"/>
              <a:t>Pouzdanost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: </a:t>
            </a:r>
            <a:r>
              <a:rPr lang="en-US" dirty="0" err="1"/>
              <a:t>modeliranje</a:t>
            </a:r>
            <a:r>
              <a:rPr lang="en-US" dirty="0"/>
              <a:t>, </a:t>
            </a:r>
            <a:r>
              <a:rPr lang="en-US" dirty="0" err="1"/>
              <a:t>odlučivanje</a:t>
            </a:r>
            <a:r>
              <a:rPr lang="en-US" dirty="0"/>
              <a:t>, </a:t>
            </a:r>
            <a:r>
              <a:rPr lang="en-US" dirty="0" err="1"/>
              <a:t>ekonomičnost</a:t>
            </a:r>
            <a:endParaRPr lang="en-US" dirty="0"/>
          </a:p>
          <a:p>
            <a:r>
              <a:rPr lang="en-US" dirty="0"/>
              <a:t>37. </a:t>
            </a:r>
            <a:r>
              <a:rPr lang="en-US" dirty="0" err="1"/>
              <a:t>Modeliranje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pouzdanost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livnica</a:t>
            </a:r>
            <a:endParaRPr lang="en-US" dirty="0"/>
          </a:p>
          <a:p>
            <a:r>
              <a:rPr lang="en-US" dirty="0"/>
              <a:t>38. </a:t>
            </a:r>
            <a:r>
              <a:rPr lang="en-US" dirty="0" err="1"/>
              <a:t>Mehaničko</a:t>
            </a:r>
            <a:r>
              <a:rPr lang="en-US" dirty="0"/>
              <a:t> </a:t>
            </a:r>
            <a:r>
              <a:rPr lang="en-US" dirty="0" err="1"/>
              <a:t>modelovanje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   </a:t>
            </a:r>
          </a:p>
          <a:p>
            <a:r>
              <a:rPr lang="en-US" dirty="0"/>
              <a:t>39.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oscilacija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pouzdan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bezbedan</a:t>
            </a:r>
            <a:r>
              <a:rPr lang="en-US" dirty="0"/>
              <a:t> rad </a:t>
            </a:r>
            <a:r>
              <a:rPr lang="en-US" dirty="0" err="1"/>
              <a:t>sistema</a:t>
            </a:r>
            <a:endParaRPr lang="en-US" dirty="0"/>
          </a:p>
          <a:p>
            <a:r>
              <a:rPr lang="en-US" dirty="0"/>
              <a:t>40. Monitoring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vizuelni</a:t>
            </a:r>
            <a:r>
              <a:rPr lang="en-US" dirty="0"/>
              <a:t> </a:t>
            </a:r>
            <a:r>
              <a:rPr lang="en-US" dirty="0" err="1"/>
              <a:t>aspekti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čovek-mašina</a:t>
            </a:r>
            <a:r>
              <a:rPr lang="en-US" dirty="0"/>
              <a:t> </a:t>
            </a:r>
            <a:r>
              <a:rPr lang="en-US" dirty="0" err="1"/>
              <a:t>sistema</a:t>
            </a:r>
            <a:endParaRPr lang="en-US" dirty="0"/>
          </a:p>
          <a:p>
            <a:r>
              <a:rPr lang="en-US" dirty="0"/>
              <a:t>41.Ekonomska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 u </a:t>
            </a:r>
            <a:r>
              <a:rPr lang="en-US" dirty="0" err="1"/>
              <a:t>prehrani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održivog</a:t>
            </a:r>
            <a:r>
              <a:rPr lang="en-US" dirty="0"/>
              <a:t> </a:t>
            </a:r>
            <a:r>
              <a:rPr lang="en-US" dirty="0" err="1"/>
              <a:t>razvoja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Thesis title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32. </a:t>
            </a:r>
            <a:r>
              <a:rPr lang="en-US" dirty="0" err="1" smtClean="0"/>
              <a:t>Dron</a:t>
            </a:r>
            <a:r>
              <a:rPr lang="en-US" dirty="0" smtClean="0"/>
              <a:t> application in protection of </a:t>
            </a:r>
            <a:r>
              <a:rPr lang="en-US" dirty="0" err="1" smtClean="0"/>
              <a:t>catastrophy</a:t>
            </a:r>
            <a:endParaRPr lang="en-US" dirty="0"/>
          </a:p>
          <a:p>
            <a:r>
              <a:rPr lang="en-US" dirty="0"/>
              <a:t>33. </a:t>
            </a:r>
            <a:r>
              <a:rPr lang="en-US" dirty="0" smtClean="0"/>
              <a:t>Complex security of closed space</a:t>
            </a:r>
            <a:endParaRPr lang="en-US" dirty="0"/>
          </a:p>
          <a:p>
            <a:r>
              <a:rPr lang="en-US" dirty="0"/>
              <a:t>34. </a:t>
            </a:r>
            <a:r>
              <a:rPr lang="en-US" dirty="0" smtClean="0"/>
              <a:t>Monetary risk as a safety factor in the bank and industry</a:t>
            </a:r>
            <a:endParaRPr lang="en-US" dirty="0"/>
          </a:p>
          <a:p>
            <a:r>
              <a:rPr lang="en-US" dirty="0"/>
              <a:t>35. </a:t>
            </a:r>
            <a:r>
              <a:rPr lang="en-US" dirty="0" smtClean="0"/>
              <a:t>Human-machine system</a:t>
            </a:r>
            <a:endParaRPr lang="en-US" dirty="0"/>
          </a:p>
          <a:p>
            <a:r>
              <a:rPr lang="en-US" dirty="0"/>
              <a:t>36. </a:t>
            </a:r>
            <a:r>
              <a:rPr lang="en-US" dirty="0" smtClean="0"/>
              <a:t>Reliability of production system: modeling, solvability, efficiency</a:t>
            </a:r>
            <a:endParaRPr lang="en-US" dirty="0"/>
          </a:p>
          <a:p>
            <a:r>
              <a:rPr lang="en-US" dirty="0"/>
              <a:t>37. </a:t>
            </a:r>
            <a:r>
              <a:rPr lang="en-US" dirty="0" smtClean="0"/>
              <a:t>Modeling of safety in factories</a:t>
            </a:r>
            <a:endParaRPr lang="en-US" dirty="0"/>
          </a:p>
          <a:p>
            <a:r>
              <a:rPr lang="en-US" dirty="0"/>
              <a:t>38. </a:t>
            </a:r>
            <a:r>
              <a:rPr lang="en-US" dirty="0" smtClean="0"/>
              <a:t>Mechanical modelling and security risk</a:t>
            </a:r>
            <a:endParaRPr lang="en-US" dirty="0"/>
          </a:p>
          <a:p>
            <a:r>
              <a:rPr lang="en-US" dirty="0"/>
              <a:t>39. </a:t>
            </a:r>
            <a:r>
              <a:rPr lang="en-US" dirty="0" smtClean="0"/>
              <a:t>Influence of the vibration on the safety conditions of the producing system</a:t>
            </a:r>
            <a:endParaRPr lang="en-US" dirty="0"/>
          </a:p>
          <a:p>
            <a:r>
              <a:rPr lang="en-US" dirty="0"/>
              <a:t>40. </a:t>
            </a:r>
            <a:r>
              <a:rPr lang="en-US" dirty="0" smtClean="0"/>
              <a:t>Monitoring and visual aspect of the safety of operator-machine </a:t>
            </a:r>
            <a:r>
              <a:rPr lang="en-US" dirty="0" err="1" smtClean="0"/>
              <a:t>systema</a:t>
            </a:r>
            <a:endParaRPr lang="en-US" dirty="0"/>
          </a:p>
          <a:p>
            <a:r>
              <a:rPr lang="en-US" dirty="0" smtClean="0"/>
              <a:t>41.Economics and safety connection in food technology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Teme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za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doktorat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42. </a:t>
            </a:r>
            <a:r>
              <a:rPr lang="en-US" dirty="0" err="1"/>
              <a:t>Ekonomska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vodosnabdevanja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održivog</a:t>
            </a:r>
            <a:r>
              <a:rPr lang="en-US" dirty="0"/>
              <a:t> </a:t>
            </a:r>
            <a:r>
              <a:rPr lang="en-US" dirty="0" err="1"/>
              <a:t>razvoja</a:t>
            </a:r>
            <a:endParaRPr lang="en-US" dirty="0"/>
          </a:p>
          <a:p>
            <a:r>
              <a:rPr lang="en-US" dirty="0"/>
              <a:t>43. </a:t>
            </a:r>
            <a:r>
              <a:rPr lang="en-US" dirty="0" err="1"/>
              <a:t>Kompjuterska</a:t>
            </a:r>
            <a:r>
              <a:rPr lang="en-US" dirty="0"/>
              <a:t> </a:t>
            </a:r>
            <a:r>
              <a:rPr lang="en-US" dirty="0" err="1"/>
              <a:t>simulacija</a:t>
            </a:r>
            <a:r>
              <a:rPr lang="en-US" dirty="0"/>
              <a:t> </a:t>
            </a:r>
            <a:r>
              <a:rPr lang="en-US" dirty="0" err="1"/>
              <a:t>primenjena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vodenih</a:t>
            </a:r>
            <a:r>
              <a:rPr lang="en-US" dirty="0"/>
              <a:t> </a:t>
            </a:r>
            <a:r>
              <a:rPr lang="en-US" dirty="0" err="1"/>
              <a:t>turbina</a:t>
            </a:r>
            <a:endParaRPr lang="en-US" dirty="0"/>
          </a:p>
          <a:p>
            <a:r>
              <a:rPr lang="en-US" dirty="0"/>
              <a:t>44. </a:t>
            </a:r>
            <a:r>
              <a:rPr lang="en-US" dirty="0" err="1"/>
              <a:t>Modeliranje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optimizacija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strujanja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medjusobnog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vetrenjača</a:t>
            </a:r>
            <a:endParaRPr lang="en-US" dirty="0"/>
          </a:p>
          <a:p>
            <a:r>
              <a:rPr lang="en-US" dirty="0"/>
              <a:t>45.Analiza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r>
              <a:rPr lang="en-US" dirty="0" err="1"/>
              <a:t>preduzeća</a:t>
            </a:r>
            <a:endParaRPr lang="en-US" dirty="0"/>
          </a:p>
          <a:p>
            <a:r>
              <a:rPr lang="en-US" dirty="0"/>
              <a:t>46. </a:t>
            </a:r>
            <a:r>
              <a:rPr lang="en-US" dirty="0" err="1"/>
              <a:t>Smanjenj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optimizacija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teškim</a:t>
            </a:r>
            <a:r>
              <a:rPr lang="en-US" dirty="0"/>
              <a:t> </a:t>
            </a:r>
            <a:r>
              <a:rPr lang="en-US" dirty="0" err="1"/>
              <a:t>povredama</a:t>
            </a:r>
            <a:r>
              <a:rPr lang="en-US" dirty="0"/>
              <a:t> </a:t>
            </a:r>
            <a:r>
              <a:rPr lang="en-US" dirty="0" err="1"/>
              <a:t>uzrokovanih</a:t>
            </a:r>
            <a:r>
              <a:rPr lang="en-US" dirty="0"/>
              <a:t> </a:t>
            </a:r>
            <a:r>
              <a:rPr lang="en-US" dirty="0" err="1"/>
              <a:t>opasnim</a:t>
            </a:r>
            <a:r>
              <a:rPr lang="en-US" dirty="0"/>
              <a:t> </a:t>
            </a:r>
            <a:r>
              <a:rPr lang="en-US" dirty="0" err="1"/>
              <a:t>materijalima</a:t>
            </a:r>
            <a:endParaRPr lang="en-US" dirty="0"/>
          </a:p>
          <a:p>
            <a:r>
              <a:rPr lang="en-US" dirty="0"/>
              <a:t>47. </a:t>
            </a:r>
            <a:r>
              <a:rPr lang="en-US" dirty="0" err="1"/>
              <a:t>Dijagnostika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njeno</a:t>
            </a:r>
            <a:r>
              <a:rPr lang="en-US" dirty="0"/>
              <a:t> </a:t>
            </a:r>
            <a:r>
              <a:rPr lang="en-US" dirty="0" err="1"/>
              <a:t>odstranjenje</a:t>
            </a:r>
            <a:r>
              <a:rPr lang="en-US" dirty="0"/>
              <a:t> </a:t>
            </a:r>
            <a:r>
              <a:rPr lang="en-US" dirty="0" err="1"/>
              <a:t>primenom</a:t>
            </a:r>
            <a:r>
              <a:rPr lang="en-US" dirty="0"/>
              <a:t> </a:t>
            </a:r>
            <a:r>
              <a:rPr lang="en-US" dirty="0" err="1"/>
              <a:t>savremenih</a:t>
            </a:r>
            <a:r>
              <a:rPr lang="en-US" dirty="0"/>
              <a:t> </a:t>
            </a:r>
            <a:r>
              <a:rPr lang="en-US" dirty="0" err="1"/>
              <a:t>matematičkih</a:t>
            </a:r>
            <a:r>
              <a:rPr lang="en-US" dirty="0"/>
              <a:t> </a:t>
            </a:r>
            <a:r>
              <a:rPr lang="en-US" dirty="0" err="1"/>
              <a:t>modela</a:t>
            </a:r>
            <a:endParaRPr lang="en-US" dirty="0"/>
          </a:p>
          <a:p>
            <a:r>
              <a:rPr lang="en-US" dirty="0"/>
              <a:t>48.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matematike</a:t>
            </a:r>
            <a:r>
              <a:rPr lang="en-US" dirty="0"/>
              <a:t> u </a:t>
            </a:r>
            <a:r>
              <a:rPr lang="en-US" dirty="0" err="1"/>
              <a:t>savremenoj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bezbednosti</a:t>
            </a:r>
            <a:endParaRPr lang="en-US" dirty="0"/>
          </a:p>
          <a:p>
            <a:r>
              <a:rPr lang="en-US" dirty="0"/>
              <a:t>49.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statističkih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dinamike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u </a:t>
            </a:r>
            <a:r>
              <a:rPr lang="en-US" dirty="0" err="1"/>
              <a:t>mašina-čovek</a:t>
            </a:r>
            <a:r>
              <a:rPr lang="en-US" dirty="0"/>
              <a:t> </a:t>
            </a:r>
            <a:r>
              <a:rPr lang="en-US" dirty="0" err="1"/>
              <a:t>sistemima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Thesis title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42. </a:t>
            </a:r>
            <a:r>
              <a:rPr lang="en-US" dirty="0" smtClean="0"/>
              <a:t>Safety in water supply</a:t>
            </a:r>
            <a:endParaRPr lang="en-US" dirty="0"/>
          </a:p>
          <a:p>
            <a:r>
              <a:rPr lang="en-US" dirty="0"/>
              <a:t>43. </a:t>
            </a:r>
            <a:r>
              <a:rPr lang="en-US" dirty="0" smtClean="0"/>
              <a:t>Computer simulation applied in designing of small water turbines</a:t>
            </a:r>
            <a:endParaRPr lang="en-US" dirty="0"/>
          </a:p>
          <a:p>
            <a:r>
              <a:rPr lang="en-US" dirty="0"/>
              <a:t>44. </a:t>
            </a:r>
            <a:r>
              <a:rPr lang="en-US" dirty="0" smtClean="0"/>
              <a:t>Modeling and optimizing the air flow influence in turbines</a:t>
            </a:r>
            <a:endParaRPr lang="en-US" dirty="0"/>
          </a:p>
          <a:p>
            <a:r>
              <a:rPr lang="en-US" dirty="0"/>
              <a:t>45</a:t>
            </a:r>
            <a:r>
              <a:rPr lang="en-US" dirty="0" smtClean="0"/>
              <a:t>. Analysis and control of risk</a:t>
            </a:r>
            <a:endParaRPr lang="en-US" dirty="0"/>
          </a:p>
          <a:p>
            <a:r>
              <a:rPr lang="en-US" dirty="0"/>
              <a:t>46. </a:t>
            </a:r>
            <a:r>
              <a:rPr lang="en-US" dirty="0" smtClean="0"/>
              <a:t>Decreasing and optimizing the price of risk in chemical destruction</a:t>
            </a:r>
            <a:endParaRPr lang="en-US" dirty="0"/>
          </a:p>
          <a:p>
            <a:r>
              <a:rPr lang="en-US" dirty="0"/>
              <a:t>47. </a:t>
            </a:r>
            <a:r>
              <a:rPr lang="en-US" dirty="0" smtClean="0"/>
              <a:t>Fault detection and its elimination with modern mathematical models</a:t>
            </a:r>
            <a:endParaRPr lang="en-US" dirty="0"/>
          </a:p>
          <a:p>
            <a:r>
              <a:rPr lang="en-US" dirty="0"/>
              <a:t>48. </a:t>
            </a:r>
            <a:r>
              <a:rPr lang="en-US" dirty="0" smtClean="0"/>
              <a:t>Applied mathematics in modern safety technics</a:t>
            </a:r>
            <a:endParaRPr lang="en-US" dirty="0"/>
          </a:p>
          <a:p>
            <a:r>
              <a:rPr lang="en-US" dirty="0"/>
              <a:t>49. </a:t>
            </a:r>
            <a:r>
              <a:rPr lang="en-US" dirty="0" smtClean="0"/>
              <a:t>Statistics methods applied in fault detection in machine-operator system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Teme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za</a:t>
            </a: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doktorat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50. </a:t>
            </a:r>
            <a:r>
              <a:rPr lang="en-US" dirty="0" err="1"/>
              <a:t>Arhitektonske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električnih</a:t>
            </a:r>
            <a:r>
              <a:rPr lang="en-US" dirty="0"/>
              <a:t> kola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pouzdanosti</a:t>
            </a:r>
            <a:r>
              <a:rPr lang="en-US" dirty="0"/>
              <a:t>  </a:t>
            </a:r>
          </a:p>
          <a:p>
            <a:r>
              <a:rPr lang="en-US" dirty="0"/>
              <a:t>51.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dalekovoda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ekstremnim</a:t>
            </a:r>
            <a:r>
              <a:rPr lang="en-US" dirty="0"/>
              <a:t> </a:t>
            </a:r>
            <a:r>
              <a:rPr lang="en-US" dirty="0" err="1"/>
              <a:t>vremenskim</a:t>
            </a:r>
            <a:r>
              <a:rPr lang="en-US" dirty="0"/>
              <a:t> </a:t>
            </a:r>
            <a:r>
              <a:rPr lang="en-US" dirty="0" err="1"/>
              <a:t>zbivanjima</a:t>
            </a:r>
            <a:endParaRPr lang="en-US" dirty="0"/>
          </a:p>
          <a:p>
            <a:r>
              <a:rPr lang="en-US" dirty="0"/>
              <a:t>52.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podzemnih</a:t>
            </a:r>
            <a:r>
              <a:rPr lang="en-US" dirty="0"/>
              <a:t> </a:t>
            </a:r>
            <a:r>
              <a:rPr lang="en-US" dirty="0" err="1"/>
              <a:t>električnih</a:t>
            </a:r>
            <a:r>
              <a:rPr lang="en-US" dirty="0"/>
              <a:t> </a:t>
            </a:r>
            <a:r>
              <a:rPr lang="en-US" dirty="0" err="1"/>
              <a:t>prenapona</a:t>
            </a:r>
            <a:r>
              <a:rPr lang="en-US" dirty="0"/>
              <a:t> </a:t>
            </a:r>
            <a:r>
              <a:rPr lang="en-US" dirty="0" err="1"/>
              <a:t>izazvanih</a:t>
            </a:r>
            <a:r>
              <a:rPr lang="en-US" dirty="0"/>
              <a:t> </a:t>
            </a:r>
            <a:r>
              <a:rPr lang="en-US" dirty="0" err="1"/>
              <a:t>gromom</a:t>
            </a:r>
            <a:endParaRPr lang="en-US" dirty="0"/>
          </a:p>
          <a:p>
            <a:r>
              <a:rPr lang="en-US" dirty="0"/>
              <a:t>53. </a:t>
            </a:r>
            <a:r>
              <a:rPr lang="en-US" dirty="0" err="1"/>
              <a:t>Penziono</a:t>
            </a:r>
            <a:r>
              <a:rPr lang="en-US" dirty="0"/>
              <a:t> </a:t>
            </a:r>
            <a:r>
              <a:rPr lang="en-US" dirty="0" err="1"/>
              <a:t>osiguranje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makroekonomska</a:t>
            </a:r>
            <a:r>
              <a:rPr lang="en-US" dirty="0"/>
              <a:t> </a:t>
            </a:r>
            <a:r>
              <a:rPr lang="en-US" dirty="0" err="1"/>
              <a:t>pitanja</a:t>
            </a:r>
            <a:endParaRPr lang="en-US" dirty="0"/>
          </a:p>
          <a:p>
            <a:r>
              <a:rPr lang="en-US" dirty="0"/>
              <a:t>54. </a:t>
            </a:r>
            <a:r>
              <a:rPr lang="en-US" dirty="0" err="1"/>
              <a:t>Organizaciona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sigurnost</a:t>
            </a:r>
            <a:r>
              <a:rPr lang="en-US" dirty="0"/>
              <a:t> </a:t>
            </a:r>
            <a:r>
              <a:rPr lang="en-US" dirty="0" err="1"/>
              <a:t>zaposlenih</a:t>
            </a:r>
            <a:endParaRPr lang="en-US" dirty="0"/>
          </a:p>
          <a:p>
            <a:r>
              <a:rPr lang="en-US" dirty="0"/>
              <a:t>55. Human – Network: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endParaRPr lang="en-US" dirty="0"/>
          </a:p>
          <a:p>
            <a:r>
              <a:rPr lang="en-US" dirty="0"/>
              <a:t>56. 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paradigmi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</a:p>
          <a:p>
            <a:r>
              <a:rPr lang="en-US" dirty="0"/>
              <a:t>57. </a:t>
            </a:r>
            <a:r>
              <a:rPr lang="en-US" dirty="0" err="1"/>
              <a:t>Terorizam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odbrane</a:t>
            </a:r>
            <a:endParaRPr lang="en-US" dirty="0"/>
          </a:p>
          <a:p>
            <a:r>
              <a:rPr lang="en-US" dirty="0"/>
              <a:t>58.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 u </a:t>
            </a:r>
            <a:r>
              <a:rPr lang="en-US" dirty="0" err="1"/>
              <a:t>tehničkoj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tehničkim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predvidjanje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analiza</a:t>
            </a:r>
            <a:endParaRPr lang="en-US" dirty="0"/>
          </a:p>
          <a:p>
            <a:r>
              <a:rPr lang="en-US" dirty="0"/>
              <a:t>59. </a:t>
            </a:r>
            <a:r>
              <a:rPr lang="en-US" dirty="0" err="1"/>
              <a:t>Istraživanja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ekonomsko-društvene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aspekta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 smtClean="0"/>
              <a:t>društvo-globalizacija-oporezivanje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300"/>
            <a:ext cx="8229600" cy="74930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Faculties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sr-Latn-CS" i="1" dirty="0"/>
              <a:t>Bánki Donát</a:t>
            </a:r>
            <a:r>
              <a:rPr lang="en-US" i="1" dirty="0"/>
              <a:t> Faculty of Mechanical and </a:t>
            </a:r>
            <a:r>
              <a:rPr lang="sr-Latn-CS" i="1" dirty="0"/>
              <a:t> </a:t>
            </a:r>
            <a:r>
              <a:rPr lang="en-US" i="1" dirty="0"/>
              <a:t>Safety Engineering</a:t>
            </a:r>
          </a:p>
          <a:p>
            <a:r>
              <a:rPr lang="sr-Latn-CS" i="1" dirty="0"/>
              <a:t>Kandó Kálmán </a:t>
            </a:r>
            <a:r>
              <a:rPr lang="en-US" i="1" dirty="0"/>
              <a:t>Faculty of </a:t>
            </a:r>
            <a:r>
              <a:rPr lang="en-US" i="1" dirty="0" err="1"/>
              <a:t>Electrotechnics</a:t>
            </a:r>
            <a:r>
              <a:rPr lang="en-US" i="1" dirty="0"/>
              <a:t> and Informatics</a:t>
            </a:r>
          </a:p>
          <a:p>
            <a:r>
              <a:rPr lang="en-US" i="1" dirty="0"/>
              <a:t>Faculty of Light Industry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4581525"/>
            <a:ext cx="3248025" cy="2200275"/>
          </a:xfrm>
          <a:prstGeom prst="rect">
            <a:avLst/>
          </a:prstGeom>
        </p:spPr>
      </p:pic>
      <p:pic>
        <p:nvPicPr>
          <p:cNvPr id="13" name="Picture 10" descr="oe_cimer_szines_print_res"/>
          <p:cNvPicPr>
            <a:picLocks noChangeAspect="1" noChangeArrowheads="1"/>
          </p:cNvPicPr>
          <p:nvPr/>
        </p:nvPicPr>
        <p:blipFill>
          <a:blip r:embed="rId6" cstate="print"/>
          <a:srcRect t="635"/>
          <a:stretch>
            <a:fillRect/>
          </a:stretch>
        </p:blipFill>
        <p:spPr bwMode="auto">
          <a:xfrm>
            <a:off x="1646238" y="908050"/>
            <a:ext cx="79216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709606"/>
              </p:ext>
            </p:extLst>
          </p:nvPr>
        </p:nvGraphicFramePr>
        <p:xfrm>
          <a:off x="6443662" y="1417638"/>
          <a:ext cx="8715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orelPhotoPaint.Image.8" r:id="rId7" imgW="1801067" imgH="1920244" progId="">
                  <p:embed/>
                </p:oleObj>
              </mc:Choice>
              <mc:Fallback>
                <p:oleObj name="CorelPhotoPaint.Image.8" r:id="rId7" imgW="1801067" imgH="192024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2" y="1417638"/>
                        <a:ext cx="8715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Thesis title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50. </a:t>
            </a:r>
            <a:r>
              <a:rPr lang="en-US" dirty="0" smtClean="0"/>
              <a:t>Electrical circuits with high safety</a:t>
            </a:r>
            <a:endParaRPr lang="en-US" dirty="0"/>
          </a:p>
          <a:p>
            <a:r>
              <a:rPr lang="en-US" dirty="0"/>
              <a:t>51. </a:t>
            </a:r>
            <a:r>
              <a:rPr lang="en-US" dirty="0" smtClean="0"/>
              <a:t>Investigation in electric transmission for </a:t>
            </a:r>
            <a:r>
              <a:rPr lang="en-US" dirty="0" err="1" smtClean="0"/>
              <a:t>extremal</a:t>
            </a:r>
            <a:r>
              <a:rPr lang="en-US" dirty="0" smtClean="0"/>
              <a:t> </a:t>
            </a:r>
            <a:r>
              <a:rPr lang="en-US" dirty="0" err="1" smtClean="0"/>
              <a:t>acction</a:t>
            </a:r>
            <a:endParaRPr lang="en-US" dirty="0"/>
          </a:p>
          <a:p>
            <a:r>
              <a:rPr lang="en-US" dirty="0"/>
              <a:t>52. </a:t>
            </a:r>
            <a:r>
              <a:rPr lang="en-US" dirty="0" smtClean="0"/>
              <a:t>Influence of electric phenomena on the safety of operators</a:t>
            </a:r>
            <a:endParaRPr lang="en-US" dirty="0"/>
          </a:p>
          <a:p>
            <a:r>
              <a:rPr lang="en-US" dirty="0"/>
              <a:t>53. </a:t>
            </a:r>
            <a:r>
              <a:rPr lang="en-US" dirty="0" err="1" smtClean="0"/>
              <a:t>Macroeconomy</a:t>
            </a:r>
            <a:r>
              <a:rPr lang="en-US" dirty="0" smtClean="0"/>
              <a:t> and security</a:t>
            </a:r>
            <a:endParaRPr lang="en-US" dirty="0"/>
          </a:p>
          <a:p>
            <a:r>
              <a:rPr lang="en-US" dirty="0"/>
              <a:t>54. </a:t>
            </a:r>
            <a:r>
              <a:rPr lang="en-US" dirty="0" smtClean="0"/>
              <a:t>Structure of safety organization</a:t>
            </a:r>
            <a:endParaRPr lang="en-US" dirty="0"/>
          </a:p>
          <a:p>
            <a:r>
              <a:rPr lang="en-US" dirty="0"/>
              <a:t>55. Human – Network: </a:t>
            </a:r>
            <a:r>
              <a:rPr lang="en-US" dirty="0" smtClean="0"/>
              <a:t>Safety increasing methods</a:t>
            </a:r>
            <a:endParaRPr lang="en-US" dirty="0"/>
          </a:p>
          <a:p>
            <a:r>
              <a:rPr lang="en-US" dirty="0"/>
              <a:t>56.  </a:t>
            </a:r>
            <a:r>
              <a:rPr lang="en-US" dirty="0" smtClean="0"/>
              <a:t>Paradigm in learning systems </a:t>
            </a:r>
            <a:endParaRPr lang="en-US" dirty="0"/>
          </a:p>
          <a:p>
            <a:r>
              <a:rPr lang="en-US" dirty="0"/>
              <a:t>57. </a:t>
            </a:r>
            <a:r>
              <a:rPr lang="en-US" dirty="0" smtClean="0"/>
              <a:t>Defense and </a:t>
            </a:r>
            <a:r>
              <a:rPr lang="en-US" dirty="0" err="1" smtClean="0"/>
              <a:t>therorism</a:t>
            </a:r>
            <a:endParaRPr lang="en-US" dirty="0"/>
          </a:p>
          <a:p>
            <a:r>
              <a:rPr lang="en-US" dirty="0"/>
              <a:t>58. </a:t>
            </a:r>
            <a:r>
              <a:rPr lang="en-US" dirty="0" smtClean="0"/>
              <a:t>Economic effect of technical safety system</a:t>
            </a:r>
            <a:endParaRPr lang="en-US" dirty="0"/>
          </a:p>
          <a:p>
            <a:r>
              <a:rPr lang="en-US" dirty="0"/>
              <a:t>59. </a:t>
            </a:r>
            <a:r>
              <a:rPr lang="en-US" dirty="0" smtClean="0"/>
              <a:t>Safety policy and economic-social stability</a:t>
            </a:r>
            <a:endParaRPr lang="en-US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THE END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300"/>
            <a:ext cx="8229600" cy="74930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Doctoral 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dirty="0"/>
              <a:t>Doctoral school of safety and security sciences</a:t>
            </a:r>
          </a:p>
          <a:p>
            <a:endParaRPr lang="en-US" dirty="0"/>
          </a:p>
          <a:p>
            <a:r>
              <a:rPr lang="en-US" dirty="0"/>
              <a:t>Doctoral school of informatics</a:t>
            </a:r>
          </a:p>
          <a:p>
            <a:endParaRPr lang="en-US" dirty="0"/>
          </a:p>
          <a:p>
            <a:r>
              <a:rPr lang="en-US" dirty="0"/>
              <a:t>Doctoral school of </a:t>
            </a:r>
            <a:r>
              <a:rPr lang="en-US" dirty="0" err="1"/>
              <a:t>electrotechnics</a:t>
            </a:r>
            <a:endParaRPr lang="sr-Latn-C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300"/>
            <a:ext cx="8229600" cy="74930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Doctoral School of Safety</a:t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Security </a:t>
            </a: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Sciences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ÓBUDA UNIVERSITY</a:t>
            </a:r>
          </a:p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Budapest, Hungary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PhD program of Doctoral studies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hu-HU" dirty="0"/>
              <a:t>The docoral studies last for 8 semesters.</a:t>
            </a:r>
            <a:endParaRPr lang="en-US" dirty="0"/>
          </a:p>
          <a:p>
            <a:pPr>
              <a:spcBef>
                <a:spcPts val="1200"/>
              </a:spcBef>
              <a:defRPr/>
            </a:pPr>
            <a:r>
              <a:rPr lang="en-US" dirty="0"/>
              <a:t>B</a:t>
            </a:r>
            <a:r>
              <a:rPr lang="hu-HU" dirty="0"/>
              <a:t>efore the final exam, the candidate has to achieve the result of 240 credits</a:t>
            </a:r>
            <a:r>
              <a:rPr lang="en-US" dirty="0"/>
              <a:t>:</a:t>
            </a:r>
          </a:p>
          <a:p>
            <a:pPr marL="457200" indent="-457200">
              <a:spcBef>
                <a:spcPts val="1200"/>
              </a:spcBef>
              <a:buFontTx/>
              <a:buChar char="-"/>
              <a:defRPr/>
            </a:pPr>
            <a:r>
              <a:rPr lang="en-US" altLang="hu-H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Courses</a:t>
            </a:r>
          </a:p>
          <a:p>
            <a:pPr marL="457200" indent="-457200">
              <a:spcBef>
                <a:spcPts val="1200"/>
              </a:spcBef>
              <a:buFontTx/>
              <a:buChar char="-"/>
              <a:defRPr/>
            </a:pPr>
            <a:r>
              <a:rPr lang="en-US" altLang="hu-H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Reports</a:t>
            </a:r>
          </a:p>
          <a:p>
            <a:pPr marL="457200" indent="-457200">
              <a:spcBef>
                <a:spcPts val="1200"/>
              </a:spcBef>
              <a:buFontTx/>
              <a:buChar char="-"/>
              <a:defRPr/>
            </a:pPr>
            <a:r>
              <a:rPr lang="en-US" altLang="hu-H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Publications</a:t>
            </a:r>
          </a:p>
          <a:p>
            <a:pPr marL="457200" indent="-457200">
              <a:spcBef>
                <a:spcPts val="1200"/>
              </a:spcBef>
              <a:buFontTx/>
              <a:buChar char="-"/>
              <a:defRPr/>
            </a:pPr>
            <a:r>
              <a:rPr lang="en-US" altLang="hu-H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projects</a:t>
            </a:r>
          </a:p>
          <a:p>
            <a:pPr marL="457200" indent="-457200">
              <a:spcBef>
                <a:spcPts val="1200"/>
              </a:spcBef>
              <a:buFontTx/>
              <a:buChar char="-"/>
              <a:defRPr/>
            </a:pPr>
            <a:r>
              <a:rPr lang="en-US" altLang="hu-H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Teaching activity</a:t>
            </a:r>
            <a:endParaRPr lang="hu-HU" altLang="hu-HU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Courses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 algn="ctr">
              <a:defRPr/>
            </a:pPr>
            <a:r>
              <a:rPr lang="en-US" altLang="hu-HU" sz="3200" b="1" dirty="0"/>
              <a:t>Minimum: 8 courses – 6 credits/course</a:t>
            </a:r>
          </a:p>
          <a:p>
            <a:pPr lvl="1" algn="ctr">
              <a:defRPr/>
            </a:pPr>
            <a:endParaRPr lang="en-US" altLang="hu-HU" sz="3200" b="1" dirty="0"/>
          </a:p>
          <a:p>
            <a:pPr lvl="1" algn="just">
              <a:defRPr/>
            </a:pPr>
            <a:r>
              <a:rPr lang="hu-HU" sz="3200" b="1" i="1" dirty="0"/>
              <a:t>4 courses are prescribed</a:t>
            </a:r>
            <a:r>
              <a:rPr lang="en-US" sz="3200" dirty="0"/>
              <a:t> by </a:t>
            </a:r>
          </a:p>
          <a:p>
            <a:pPr lvl="1" algn="just">
              <a:defRPr/>
            </a:pPr>
            <a:r>
              <a:rPr lang="hu-HU" sz="3200" dirty="0"/>
              <a:t>Doctoral School Council</a:t>
            </a:r>
            <a:endParaRPr lang="en-US" sz="3200" dirty="0"/>
          </a:p>
          <a:p>
            <a:pPr marL="252412" lvl="1" indent="0">
              <a:defRPr/>
            </a:pPr>
            <a:r>
              <a:rPr lang="en-US" sz="3200" b="1" i="1" dirty="0"/>
              <a:t>- </a:t>
            </a:r>
            <a:r>
              <a:rPr lang="hu-HU" sz="3200" b="1" i="1" dirty="0"/>
              <a:t>2 courses </a:t>
            </a:r>
            <a:r>
              <a:rPr lang="hu-HU" sz="3200" i="1" dirty="0"/>
              <a:t>in Safety and Security Sciences and </a:t>
            </a:r>
            <a:r>
              <a:rPr lang="hu-HU" sz="3200" b="1" i="1" dirty="0"/>
              <a:t>, </a:t>
            </a:r>
            <a:endParaRPr lang="en-US" sz="3200" b="1" i="1" dirty="0"/>
          </a:p>
          <a:p>
            <a:pPr marL="709612" lvl="1" indent="-457200">
              <a:buFontTx/>
              <a:buChar char="-"/>
              <a:defRPr/>
            </a:pPr>
            <a:r>
              <a:rPr lang="hu-HU" sz="3200" b="1" i="1" dirty="0"/>
              <a:t>2 courses</a:t>
            </a:r>
            <a:r>
              <a:rPr lang="hu-HU" sz="3200" dirty="0"/>
              <a:t> in Research topic</a:t>
            </a:r>
            <a:endParaRPr lang="en-US" sz="3200" dirty="0"/>
          </a:p>
          <a:p>
            <a:pPr marL="252412" lvl="1" indent="0">
              <a:defRPr/>
            </a:pPr>
            <a:r>
              <a:rPr lang="hu-HU" sz="3200" b="1" i="1" dirty="0"/>
              <a:t>4 courses</a:t>
            </a:r>
            <a:r>
              <a:rPr lang="en-US" sz="3200" b="1" i="1" dirty="0"/>
              <a:t> chosen by the candidate</a:t>
            </a:r>
          </a:p>
          <a:p>
            <a:pPr marL="252412" lvl="1" indent="0">
              <a:defRPr/>
            </a:pPr>
            <a:r>
              <a:rPr lang="en-US" altLang="hu-HU" sz="3200" b="1" i="1" dirty="0"/>
              <a:t>with agreement of the supervisor</a:t>
            </a:r>
          </a:p>
          <a:p>
            <a:pPr marL="252412" lvl="1" indent="0">
              <a:defRPr/>
            </a:pPr>
            <a:endParaRPr lang="en-US" altLang="hu-HU" sz="3200" b="1" i="1" dirty="0"/>
          </a:p>
          <a:p>
            <a:pPr marL="252412" lvl="1" indent="0" algn="ctr">
              <a:defRPr/>
            </a:pPr>
            <a:r>
              <a:rPr lang="en-US" altLang="hu-HU" sz="3200" b="1" dirty="0" err="1"/>
              <a:t>Σmin</a:t>
            </a:r>
            <a:r>
              <a:rPr lang="en-US" altLang="hu-HU" sz="3200" b="1" dirty="0"/>
              <a:t> = 48 credits</a:t>
            </a:r>
          </a:p>
          <a:p>
            <a:pPr marL="252412" lvl="1" indent="0">
              <a:defRPr/>
            </a:pPr>
            <a:endParaRPr lang="en-US" altLang="hu-HU" sz="3200" b="1" dirty="0"/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2989</Words>
  <Application>Microsoft Office PowerPoint</Application>
  <PresentationFormat>On-screen Show (4:3)</PresentationFormat>
  <Paragraphs>609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Book Antiqua</vt:lpstr>
      <vt:lpstr>Calibri</vt:lpstr>
      <vt:lpstr>Times New Roman</vt:lpstr>
      <vt:lpstr>Office Theme</vt:lpstr>
      <vt:lpstr>CorelPhotoPaint.Image.8</vt:lpstr>
      <vt:lpstr>Development of master curricula for natural disasters risk management in Western Balkan countries</vt:lpstr>
      <vt:lpstr>Hungary - Budapest</vt:lpstr>
      <vt:lpstr>History</vt:lpstr>
      <vt:lpstr>Public University</vt:lpstr>
      <vt:lpstr>Faculties</vt:lpstr>
      <vt:lpstr>Doctoral Schools</vt:lpstr>
      <vt:lpstr>Doctoral School of Safety  and Security Sciences</vt:lpstr>
      <vt:lpstr>PhD program of Doctoral studies</vt:lpstr>
      <vt:lpstr>Courses</vt:lpstr>
      <vt:lpstr>Reports</vt:lpstr>
      <vt:lpstr>Publications  Minimum 75 credits</vt:lpstr>
      <vt:lpstr>Activity in Research Project</vt:lpstr>
      <vt:lpstr>Teaching activity</vt:lpstr>
      <vt:lpstr>PowerPoint Presentation</vt:lpstr>
      <vt:lpstr>Complex Exam</vt:lpstr>
      <vt:lpstr>Complex Exam</vt:lpstr>
      <vt:lpstr>Exam is passed if:</vt:lpstr>
      <vt:lpstr>Dissertation Final Exam</vt:lpstr>
      <vt:lpstr>Prescribed courses</vt:lpstr>
      <vt:lpstr>Obavezni osnovni predmeti</vt:lpstr>
      <vt:lpstr>Obavezni osnovni predmeti</vt:lpstr>
      <vt:lpstr>Obavezni osnovni predmeti</vt:lpstr>
      <vt:lpstr>Obavezni izborni predmeti</vt:lpstr>
      <vt:lpstr>Selected courses</vt:lpstr>
      <vt:lpstr>Obavezni izborni predmeti</vt:lpstr>
      <vt:lpstr>Selected courses</vt:lpstr>
      <vt:lpstr>Obavezni izborni predmeti</vt:lpstr>
      <vt:lpstr>Selected courses</vt:lpstr>
      <vt:lpstr>Obavezni izborni predmeti</vt:lpstr>
      <vt:lpstr>Selected courses</vt:lpstr>
      <vt:lpstr>Obavezni izborni predmeti</vt:lpstr>
      <vt:lpstr>Selected courses</vt:lpstr>
      <vt:lpstr>Obavezni izborni predmeti</vt:lpstr>
      <vt:lpstr>Selected courses</vt:lpstr>
      <vt:lpstr>Obavezni izborni predmeti</vt:lpstr>
      <vt:lpstr>Selected courses</vt:lpstr>
      <vt:lpstr>Thesis title</vt:lpstr>
      <vt:lpstr>Ponuda tema za doktorat</vt:lpstr>
      <vt:lpstr>Teme za doktorat</vt:lpstr>
      <vt:lpstr>Thesis title</vt:lpstr>
      <vt:lpstr>Thesis title</vt:lpstr>
      <vt:lpstr>Teme za doktorat</vt:lpstr>
      <vt:lpstr>Teme za doktorat</vt:lpstr>
      <vt:lpstr>Thesis title</vt:lpstr>
      <vt:lpstr>Teme za doktorat</vt:lpstr>
      <vt:lpstr>Thesis title</vt:lpstr>
      <vt:lpstr>Teme za doktorat</vt:lpstr>
      <vt:lpstr>Thesis title</vt:lpstr>
      <vt:lpstr>Teme za doktorat</vt:lpstr>
      <vt:lpstr>Thesis title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Livija</cp:lastModifiedBy>
  <cp:revision>52</cp:revision>
  <dcterms:created xsi:type="dcterms:W3CDTF">2006-08-16T00:00:00Z</dcterms:created>
  <dcterms:modified xsi:type="dcterms:W3CDTF">2017-05-23T19:57:52Z</dcterms:modified>
</cp:coreProperties>
</file>